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36"/>
  </p:notesMasterIdLst>
  <p:handoutMasterIdLst>
    <p:handoutMasterId r:id="rId37"/>
  </p:handoutMasterIdLst>
  <p:sldIdLst>
    <p:sldId id="256" r:id="rId2"/>
    <p:sldId id="302" r:id="rId3"/>
    <p:sldId id="258" r:id="rId4"/>
    <p:sldId id="263" r:id="rId5"/>
    <p:sldId id="289" r:id="rId6"/>
    <p:sldId id="268" r:id="rId7"/>
    <p:sldId id="281" r:id="rId8"/>
    <p:sldId id="288" r:id="rId9"/>
    <p:sldId id="278" r:id="rId10"/>
    <p:sldId id="287" r:id="rId11"/>
    <p:sldId id="266" r:id="rId12"/>
    <p:sldId id="292" r:id="rId13"/>
    <p:sldId id="303" r:id="rId14"/>
    <p:sldId id="259" r:id="rId15"/>
    <p:sldId id="267" r:id="rId16"/>
    <p:sldId id="293" r:id="rId17"/>
    <p:sldId id="270" r:id="rId18"/>
    <p:sldId id="294" r:id="rId19"/>
    <p:sldId id="295" r:id="rId20"/>
    <p:sldId id="296" r:id="rId21"/>
    <p:sldId id="299" r:id="rId22"/>
    <p:sldId id="301" r:id="rId23"/>
    <p:sldId id="300" r:id="rId24"/>
    <p:sldId id="260" r:id="rId25"/>
    <p:sldId id="297" r:id="rId26"/>
    <p:sldId id="271" r:id="rId27"/>
    <p:sldId id="280" r:id="rId28"/>
    <p:sldId id="283" r:id="rId29"/>
    <p:sldId id="282" r:id="rId30"/>
    <p:sldId id="261" r:id="rId31"/>
    <p:sldId id="279" r:id="rId32"/>
    <p:sldId id="284" r:id="rId33"/>
    <p:sldId id="262" r:id="rId34"/>
    <p:sldId id="286" r:id="rId3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EDEDE"/>
    <a:srgbClr val="73737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108" autoAdjust="0"/>
    <p:restoredTop sz="80552" autoAdjust="0"/>
  </p:normalViewPr>
  <p:slideViewPr>
    <p:cSldViewPr snapToGrid="0">
      <p:cViewPr>
        <p:scale>
          <a:sx n="50" d="100"/>
          <a:sy n="50" d="100"/>
        </p:scale>
        <p:origin x="1806" y="558"/>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60" d="100"/>
        <a:sy n="60" d="100"/>
      </p:scale>
      <p:origin x="0" y="-1752"/>
    </p:cViewPr>
  </p:sorterViewPr>
  <p:notesViewPr>
    <p:cSldViewPr snapToGrid="0">
      <p:cViewPr varScale="1">
        <p:scale>
          <a:sx n="88" d="100"/>
          <a:sy n="88" d="100"/>
        </p:scale>
        <p:origin x="3822" y="6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handoutMaster" Target="handoutMasters/handout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968C7FA-9A3A-4BFC-A85F-7F90B7CBE122}" type="doc">
      <dgm:prSet loTypeId="urn:microsoft.com/office/officeart/2005/8/layout/pyramid1" loCatId="pyramid" qsTypeId="urn:microsoft.com/office/officeart/2005/8/quickstyle/simple1" qsCatId="simple" csTypeId="urn:microsoft.com/office/officeart/2005/8/colors/accent1_2" csCatId="accent1" phldr="1"/>
      <dgm:spPr/>
    </dgm:pt>
    <dgm:pt modelId="{E868F627-365F-4992-88D9-2B874994CBAB}">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F694BB06-458A-40DC-BDBB-5D213946F05D}" type="parTrans" cxnId="{4EF05C89-51CD-4141-8AB8-C2B510E3C712}">
      <dgm:prSet/>
      <dgm:spPr/>
      <dgm:t>
        <a:bodyPr/>
        <a:lstStyle/>
        <a:p>
          <a:endParaRPr lang="en-US"/>
        </a:p>
      </dgm:t>
    </dgm:pt>
    <dgm:pt modelId="{6C99A070-2561-4583-8B16-C69CE0844306}" type="sibTrans" cxnId="{4EF05C89-51CD-4141-8AB8-C2B510E3C712}">
      <dgm:prSet/>
      <dgm:spPr/>
      <dgm:t>
        <a:bodyPr/>
        <a:lstStyle/>
        <a:p>
          <a:endParaRPr lang="en-US"/>
        </a:p>
      </dgm:t>
    </dgm:pt>
    <dgm:pt modelId="{156ED600-22CF-4867-ABAB-D3D81964965C}">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909E861E-FB14-4D01-8FF6-5DB20A962B87}" type="parTrans" cxnId="{CAD8545D-E60A-42C1-82F6-4CF786692EBA}">
      <dgm:prSet/>
      <dgm:spPr/>
      <dgm:t>
        <a:bodyPr/>
        <a:lstStyle/>
        <a:p>
          <a:endParaRPr lang="en-US"/>
        </a:p>
      </dgm:t>
    </dgm:pt>
    <dgm:pt modelId="{D97FA027-43A4-46BC-8627-0B4FD649FBC9}" type="sibTrans" cxnId="{CAD8545D-E60A-42C1-82F6-4CF786692EBA}">
      <dgm:prSet/>
      <dgm:spPr/>
      <dgm:t>
        <a:bodyPr/>
        <a:lstStyle/>
        <a:p>
          <a:endParaRPr lang="en-US"/>
        </a:p>
      </dgm:t>
    </dgm:pt>
    <dgm:pt modelId="{CC43DFA2-AA9C-4A50-B4D8-0B82684440E0}">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619292CD-947B-4BDD-A067-4F0BBFE1339B}" type="parTrans" cxnId="{621376D3-78BB-4718-9CBD-2ADD2AC8194A}">
      <dgm:prSet/>
      <dgm:spPr/>
      <dgm:t>
        <a:bodyPr/>
        <a:lstStyle/>
        <a:p>
          <a:endParaRPr lang="en-US"/>
        </a:p>
      </dgm:t>
    </dgm:pt>
    <dgm:pt modelId="{067256C9-F8E7-4287-A4A9-26F2642D17E0}" type="sibTrans" cxnId="{621376D3-78BB-4718-9CBD-2ADD2AC8194A}">
      <dgm:prSet/>
      <dgm:spPr/>
      <dgm:t>
        <a:bodyPr/>
        <a:lstStyle/>
        <a:p>
          <a:endParaRPr lang="en-US"/>
        </a:p>
      </dgm:t>
    </dgm:pt>
    <dgm:pt modelId="{4CD1BC6A-B48F-4F69-8712-A74BC8A24B31}">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D4FBB278-0D6D-49FB-A3DE-04E1EE4C4243}" type="parTrans" cxnId="{3D2DC101-9B1F-40AE-8996-F9F3FF13060E}">
      <dgm:prSet/>
      <dgm:spPr/>
      <dgm:t>
        <a:bodyPr/>
        <a:lstStyle/>
        <a:p>
          <a:endParaRPr lang="en-US"/>
        </a:p>
      </dgm:t>
    </dgm:pt>
    <dgm:pt modelId="{7F8101EA-859D-44E1-BDB2-A5EBA3553F15}" type="sibTrans" cxnId="{3D2DC101-9B1F-40AE-8996-F9F3FF13060E}">
      <dgm:prSet/>
      <dgm:spPr/>
      <dgm:t>
        <a:bodyPr/>
        <a:lstStyle/>
        <a:p>
          <a:endParaRPr lang="en-US"/>
        </a:p>
      </dgm:t>
    </dgm:pt>
    <dgm:pt modelId="{BDC547BD-386C-4BE3-A071-25E1538A262A}">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0B4A4ADE-F3C3-4F14-89CA-0EFC36971B95}" type="sibTrans" cxnId="{C142A66B-288B-41AD-8678-07510021787B}">
      <dgm:prSet/>
      <dgm:spPr/>
      <dgm:t>
        <a:bodyPr/>
        <a:lstStyle/>
        <a:p>
          <a:endParaRPr lang="en-US"/>
        </a:p>
      </dgm:t>
    </dgm:pt>
    <dgm:pt modelId="{3FA506C5-FD94-4354-BEB7-CA3BCC111163}" type="parTrans" cxnId="{C142A66B-288B-41AD-8678-07510021787B}">
      <dgm:prSet/>
      <dgm:spPr/>
      <dgm:t>
        <a:bodyPr/>
        <a:lstStyle/>
        <a:p>
          <a:endParaRPr lang="en-US"/>
        </a:p>
      </dgm:t>
    </dgm:pt>
    <dgm:pt modelId="{8C3C6959-8228-406C-9122-FE2DC2229899}" type="pres">
      <dgm:prSet presAssocID="{0968C7FA-9A3A-4BFC-A85F-7F90B7CBE122}" presName="Name0" presStyleCnt="0">
        <dgm:presLayoutVars>
          <dgm:dir/>
          <dgm:animLvl val="lvl"/>
          <dgm:resizeHandles val="exact"/>
        </dgm:presLayoutVars>
      </dgm:prSet>
      <dgm:spPr/>
    </dgm:pt>
    <dgm:pt modelId="{88534589-7A56-48F3-A414-78A44D8F1E9E}" type="pres">
      <dgm:prSet presAssocID="{E868F627-365F-4992-88D9-2B874994CBAB}" presName="Name8" presStyleCnt="0"/>
      <dgm:spPr/>
    </dgm:pt>
    <dgm:pt modelId="{BF9E4742-7E26-48EB-9ECF-70AD7D9C1DB6}" type="pres">
      <dgm:prSet presAssocID="{E868F627-365F-4992-88D9-2B874994CBAB}" presName="level" presStyleLbl="node1" presStyleIdx="0" presStyleCnt="5">
        <dgm:presLayoutVars>
          <dgm:chMax val="1"/>
          <dgm:bulletEnabled val="1"/>
        </dgm:presLayoutVars>
      </dgm:prSet>
      <dgm:spPr/>
      <dgm:t>
        <a:bodyPr/>
        <a:lstStyle/>
        <a:p>
          <a:endParaRPr lang="en-US"/>
        </a:p>
      </dgm:t>
    </dgm:pt>
    <dgm:pt modelId="{C08647A7-F1BF-4D33-B10D-AD9D133A9954}" type="pres">
      <dgm:prSet presAssocID="{E868F627-365F-4992-88D9-2B874994CBAB}" presName="levelTx" presStyleLbl="revTx" presStyleIdx="0" presStyleCnt="0">
        <dgm:presLayoutVars>
          <dgm:chMax val="1"/>
          <dgm:bulletEnabled val="1"/>
        </dgm:presLayoutVars>
      </dgm:prSet>
      <dgm:spPr/>
      <dgm:t>
        <a:bodyPr/>
        <a:lstStyle/>
        <a:p>
          <a:endParaRPr lang="en-US"/>
        </a:p>
      </dgm:t>
    </dgm:pt>
    <dgm:pt modelId="{523BF35B-8CBA-450E-9BDD-765F85DF14BF}" type="pres">
      <dgm:prSet presAssocID="{156ED600-22CF-4867-ABAB-D3D81964965C}" presName="Name8" presStyleCnt="0"/>
      <dgm:spPr/>
    </dgm:pt>
    <dgm:pt modelId="{601A1D3F-81D8-4F78-A071-92E229C092A9}" type="pres">
      <dgm:prSet presAssocID="{156ED600-22CF-4867-ABAB-D3D81964965C}" presName="level" presStyleLbl="node1" presStyleIdx="1" presStyleCnt="5">
        <dgm:presLayoutVars>
          <dgm:chMax val="1"/>
          <dgm:bulletEnabled val="1"/>
        </dgm:presLayoutVars>
      </dgm:prSet>
      <dgm:spPr/>
      <dgm:t>
        <a:bodyPr/>
        <a:lstStyle/>
        <a:p>
          <a:endParaRPr lang="en-US"/>
        </a:p>
      </dgm:t>
    </dgm:pt>
    <dgm:pt modelId="{4D255EFE-E68D-484D-81B2-0445B6A6E26C}" type="pres">
      <dgm:prSet presAssocID="{156ED600-22CF-4867-ABAB-D3D81964965C}" presName="levelTx" presStyleLbl="revTx" presStyleIdx="0" presStyleCnt="0">
        <dgm:presLayoutVars>
          <dgm:chMax val="1"/>
          <dgm:bulletEnabled val="1"/>
        </dgm:presLayoutVars>
      </dgm:prSet>
      <dgm:spPr/>
      <dgm:t>
        <a:bodyPr/>
        <a:lstStyle/>
        <a:p>
          <a:endParaRPr lang="en-US"/>
        </a:p>
      </dgm:t>
    </dgm:pt>
    <dgm:pt modelId="{6354333D-D010-411E-8387-654051775A85}" type="pres">
      <dgm:prSet presAssocID="{BDC547BD-386C-4BE3-A071-25E1538A262A}" presName="Name8" presStyleCnt="0"/>
      <dgm:spPr/>
    </dgm:pt>
    <dgm:pt modelId="{A7EB2FDD-A907-4554-B62D-B9C46FEADEED}" type="pres">
      <dgm:prSet presAssocID="{BDC547BD-386C-4BE3-A071-25E1538A262A}" presName="level" presStyleLbl="node1" presStyleIdx="2" presStyleCnt="5">
        <dgm:presLayoutVars>
          <dgm:chMax val="1"/>
          <dgm:bulletEnabled val="1"/>
        </dgm:presLayoutVars>
      </dgm:prSet>
      <dgm:spPr/>
      <dgm:t>
        <a:bodyPr/>
        <a:lstStyle/>
        <a:p>
          <a:endParaRPr lang="en-US"/>
        </a:p>
      </dgm:t>
    </dgm:pt>
    <dgm:pt modelId="{B1A6ED13-8D6D-4C65-9775-81C09EAA7F83}" type="pres">
      <dgm:prSet presAssocID="{BDC547BD-386C-4BE3-A071-25E1538A262A}" presName="levelTx" presStyleLbl="revTx" presStyleIdx="0" presStyleCnt="0">
        <dgm:presLayoutVars>
          <dgm:chMax val="1"/>
          <dgm:bulletEnabled val="1"/>
        </dgm:presLayoutVars>
      </dgm:prSet>
      <dgm:spPr/>
      <dgm:t>
        <a:bodyPr/>
        <a:lstStyle/>
        <a:p>
          <a:endParaRPr lang="en-US"/>
        </a:p>
      </dgm:t>
    </dgm:pt>
    <dgm:pt modelId="{24BEC2E0-05EE-47C5-BAB6-796DAC6A00C6}" type="pres">
      <dgm:prSet presAssocID="{CC43DFA2-AA9C-4A50-B4D8-0B82684440E0}" presName="Name8" presStyleCnt="0"/>
      <dgm:spPr/>
    </dgm:pt>
    <dgm:pt modelId="{0071C28C-2419-4571-9CA1-534EF5BBA9E3}" type="pres">
      <dgm:prSet presAssocID="{CC43DFA2-AA9C-4A50-B4D8-0B82684440E0}" presName="level" presStyleLbl="node1" presStyleIdx="3" presStyleCnt="5">
        <dgm:presLayoutVars>
          <dgm:chMax val="1"/>
          <dgm:bulletEnabled val="1"/>
        </dgm:presLayoutVars>
      </dgm:prSet>
      <dgm:spPr/>
      <dgm:t>
        <a:bodyPr/>
        <a:lstStyle/>
        <a:p>
          <a:endParaRPr lang="en-US"/>
        </a:p>
      </dgm:t>
    </dgm:pt>
    <dgm:pt modelId="{498163DA-6124-46DA-938E-6711375B5167}" type="pres">
      <dgm:prSet presAssocID="{CC43DFA2-AA9C-4A50-B4D8-0B82684440E0}" presName="levelTx" presStyleLbl="revTx" presStyleIdx="0" presStyleCnt="0">
        <dgm:presLayoutVars>
          <dgm:chMax val="1"/>
          <dgm:bulletEnabled val="1"/>
        </dgm:presLayoutVars>
      </dgm:prSet>
      <dgm:spPr/>
      <dgm:t>
        <a:bodyPr/>
        <a:lstStyle/>
        <a:p>
          <a:endParaRPr lang="en-US"/>
        </a:p>
      </dgm:t>
    </dgm:pt>
    <dgm:pt modelId="{46F25E0B-B320-42C5-A2DC-75B7D9859DC0}" type="pres">
      <dgm:prSet presAssocID="{4CD1BC6A-B48F-4F69-8712-A74BC8A24B31}" presName="Name8" presStyleCnt="0"/>
      <dgm:spPr/>
    </dgm:pt>
    <dgm:pt modelId="{0C646E9D-EC4E-4D1B-B873-A952EB0818D4}" type="pres">
      <dgm:prSet presAssocID="{4CD1BC6A-B48F-4F69-8712-A74BC8A24B31}" presName="level" presStyleLbl="node1" presStyleIdx="4" presStyleCnt="5">
        <dgm:presLayoutVars>
          <dgm:chMax val="1"/>
          <dgm:bulletEnabled val="1"/>
        </dgm:presLayoutVars>
      </dgm:prSet>
      <dgm:spPr/>
      <dgm:t>
        <a:bodyPr/>
        <a:lstStyle/>
        <a:p>
          <a:endParaRPr lang="en-US"/>
        </a:p>
      </dgm:t>
    </dgm:pt>
    <dgm:pt modelId="{CCA07383-8666-4D91-95B6-5E11DBE34AA4}" type="pres">
      <dgm:prSet presAssocID="{4CD1BC6A-B48F-4F69-8712-A74BC8A24B31}" presName="levelTx" presStyleLbl="revTx" presStyleIdx="0" presStyleCnt="0">
        <dgm:presLayoutVars>
          <dgm:chMax val="1"/>
          <dgm:bulletEnabled val="1"/>
        </dgm:presLayoutVars>
      </dgm:prSet>
      <dgm:spPr/>
      <dgm:t>
        <a:bodyPr/>
        <a:lstStyle/>
        <a:p>
          <a:endParaRPr lang="en-US"/>
        </a:p>
      </dgm:t>
    </dgm:pt>
  </dgm:ptLst>
  <dgm:cxnLst>
    <dgm:cxn modelId="{0C05202D-0568-484E-8A94-A0649A0E9693}" type="presOf" srcId="{E868F627-365F-4992-88D9-2B874994CBAB}" destId="{C08647A7-F1BF-4D33-B10D-AD9D133A9954}" srcOrd="1" destOrd="0" presId="urn:microsoft.com/office/officeart/2005/8/layout/pyramid1"/>
    <dgm:cxn modelId="{621376D3-78BB-4718-9CBD-2ADD2AC8194A}" srcId="{0968C7FA-9A3A-4BFC-A85F-7F90B7CBE122}" destId="{CC43DFA2-AA9C-4A50-B4D8-0B82684440E0}" srcOrd="3" destOrd="0" parTransId="{619292CD-947B-4BDD-A067-4F0BBFE1339B}" sibTransId="{067256C9-F8E7-4287-A4A9-26F2642D17E0}"/>
    <dgm:cxn modelId="{577DC042-B330-447A-BD4E-2D813B08EBF8}" type="presOf" srcId="{4CD1BC6A-B48F-4F69-8712-A74BC8A24B31}" destId="{CCA07383-8666-4D91-95B6-5E11DBE34AA4}" srcOrd="1" destOrd="0" presId="urn:microsoft.com/office/officeart/2005/8/layout/pyramid1"/>
    <dgm:cxn modelId="{C142A66B-288B-41AD-8678-07510021787B}" srcId="{0968C7FA-9A3A-4BFC-A85F-7F90B7CBE122}" destId="{BDC547BD-386C-4BE3-A071-25E1538A262A}" srcOrd="2" destOrd="0" parTransId="{3FA506C5-FD94-4354-BEB7-CA3BCC111163}" sibTransId="{0B4A4ADE-F3C3-4F14-89CA-0EFC36971B95}"/>
    <dgm:cxn modelId="{CAD8545D-E60A-42C1-82F6-4CF786692EBA}" srcId="{0968C7FA-9A3A-4BFC-A85F-7F90B7CBE122}" destId="{156ED600-22CF-4867-ABAB-D3D81964965C}" srcOrd="1" destOrd="0" parTransId="{909E861E-FB14-4D01-8FF6-5DB20A962B87}" sibTransId="{D97FA027-43A4-46BC-8627-0B4FD649FBC9}"/>
    <dgm:cxn modelId="{5A5D0EE5-B27B-4714-BC0A-235ADFD4D513}" type="presOf" srcId="{E868F627-365F-4992-88D9-2B874994CBAB}" destId="{BF9E4742-7E26-48EB-9ECF-70AD7D9C1DB6}" srcOrd="0" destOrd="0" presId="urn:microsoft.com/office/officeart/2005/8/layout/pyramid1"/>
    <dgm:cxn modelId="{706A26DD-9D67-4201-85C5-C7060E4F3599}" type="presOf" srcId="{4CD1BC6A-B48F-4F69-8712-A74BC8A24B31}" destId="{0C646E9D-EC4E-4D1B-B873-A952EB0818D4}" srcOrd="0" destOrd="0" presId="urn:microsoft.com/office/officeart/2005/8/layout/pyramid1"/>
    <dgm:cxn modelId="{1B61C81B-A245-4C6F-B04C-E8C1E297BF59}" type="presOf" srcId="{0968C7FA-9A3A-4BFC-A85F-7F90B7CBE122}" destId="{8C3C6959-8228-406C-9122-FE2DC2229899}" srcOrd="0" destOrd="0" presId="urn:microsoft.com/office/officeart/2005/8/layout/pyramid1"/>
    <dgm:cxn modelId="{A97EAB50-EE26-4DAF-8625-03B3CD1B88AF}" type="presOf" srcId="{CC43DFA2-AA9C-4A50-B4D8-0B82684440E0}" destId="{0071C28C-2419-4571-9CA1-534EF5BBA9E3}" srcOrd="0" destOrd="0" presId="urn:microsoft.com/office/officeart/2005/8/layout/pyramid1"/>
    <dgm:cxn modelId="{10F68787-908E-4C7B-B7F6-84D4B54D85AE}" type="presOf" srcId="{156ED600-22CF-4867-ABAB-D3D81964965C}" destId="{601A1D3F-81D8-4F78-A071-92E229C092A9}" srcOrd="0" destOrd="0" presId="urn:microsoft.com/office/officeart/2005/8/layout/pyramid1"/>
    <dgm:cxn modelId="{5C7C6B58-F623-41E2-A786-72B00E9CF569}" type="presOf" srcId="{BDC547BD-386C-4BE3-A071-25E1538A262A}" destId="{B1A6ED13-8D6D-4C65-9775-81C09EAA7F83}" srcOrd="1" destOrd="0" presId="urn:microsoft.com/office/officeart/2005/8/layout/pyramid1"/>
    <dgm:cxn modelId="{83DCE99B-BEC7-4926-8531-55253AAA27DC}" type="presOf" srcId="{CC43DFA2-AA9C-4A50-B4D8-0B82684440E0}" destId="{498163DA-6124-46DA-938E-6711375B5167}" srcOrd="1" destOrd="0" presId="urn:microsoft.com/office/officeart/2005/8/layout/pyramid1"/>
    <dgm:cxn modelId="{144E8E62-6E68-428E-BB65-1F6DEB0932C8}" type="presOf" srcId="{BDC547BD-386C-4BE3-A071-25E1538A262A}" destId="{A7EB2FDD-A907-4554-B62D-B9C46FEADEED}" srcOrd="0" destOrd="0" presId="urn:microsoft.com/office/officeart/2005/8/layout/pyramid1"/>
    <dgm:cxn modelId="{4EF05C89-51CD-4141-8AB8-C2B510E3C712}" srcId="{0968C7FA-9A3A-4BFC-A85F-7F90B7CBE122}" destId="{E868F627-365F-4992-88D9-2B874994CBAB}" srcOrd="0" destOrd="0" parTransId="{F694BB06-458A-40DC-BDBB-5D213946F05D}" sibTransId="{6C99A070-2561-4583-8B16-C69CE0844306}"/>
    <dgm:cxn modelId="{BDBC81DB-7760-498D-AF6A-F8E0CDDCD701}" type="presOf" srcId="{156ED600-22CF-4867-ABAB-D3D81964965C}" destId="{4D255EFE-E68D-484D-81B2-0445B6A6E26C}" srcOrd="1" destOrd="0" presId="urn:microsoft.com/office/officeart/2005/8/layout/pyramid1"/>
    <dgm:cxn modelId="{3D2DC101-9B1F-40AE-8996-F9F3FF13060E}" srcId="{0968C7FA-9A3A-4BFC-A85F-7F90B7CBE122}" destId="{4CD1BC6A-B48F-4F69-8712-A74BC8A24B31}" srcOrd="4" destOrd="0" parTransId="{D4FBB278-0D6D-49FB-A3DE-04E1EE4C4243}" sibTransId="{7F8101EA-859D-44E1-BDB2-A5EBA3553F15}"/>
    <dgm:cxn modelId="{D4990786-C5EF-49D4-B9EF-E8D2E3C4F216}" type="presParOf" srcId="{8C3C6959-8228-406C-9122-FE2DC2229899}" destId="{88534589-7A56-48F3-A414-78A44D8F1E9E}" srcOrd="0" destOrd="0" presId="urn:microsoft.com/office/officeart/2005/8/layout/pyramid1"/>
    <dgm:cxn modelId="{CD4BCF42-9AC5-4773-B85A-CC92F1C5FB31}" type="presParOf" srcId="{88534589-7A56-48F3-A414-78A44D8F1E9E}" destId="{BF9E4742-7E26-48EB-9ECF-70AD7D9C1DB6}" srcOrd="0" destOrd="0" presId="urn:microsoft.com/office/officeart/2005/8/layout/pyramid1"/>
    <dgm:cxn modelId="{3E061246-8DF8-4C54-A3DB-BCDF6F773BB6}" type="presParOf" srcId="{88534589-7A56-48F3-A414-78A44D8F1E9E}" destId="{C08647A7-F1BF-4D33-B10D-AD9D133A9954}" srcOrd="1" destOrd="0" presId="urn:microsoft.com/office/officeart/2005/8/layout/pyramid1"/>
    <dgm:cxn modelId="{17FF47A4-9D3A-4B49-8BB3-E9AAAA187693}" type="presParOf" srcId="{8C3C6959-8228-406C-9122-FE2DC2229899}" destId="{523BF35B-8CBA-450E-9BDD-765F85DF14BF}" srcOrd="1" destOrd="0" presId="urn:microsoft.com/office/officeart/2005/8/layout/pyramid1"/>
    <dgm:cxn modelId="{643760AE-6F47-44AA-940C-DDDBA9A06652}" type="presParOf" srcId="{523BF35B-8CBA-450E-9BDD-765F85DF14BF}" destId="{601A1D3F-81D8-4F78-A071-92E229C092A9}" srcOrd="0" destOrd="0" presId="urn:microsoft.com/office/officeart/2005/8/layout/pyramid1"/>
    <dgm:cxn modelId="{66C7C4A9-D3AB-4BB2-9646-CD63C504280E}" type="presParOf" srcId="{523BF35B-8CBA-450E-9BDD-765F85DF14BF}" destId="{4D255EFE-E68D-484D-81B2-0445B6A6E26C}" srcOrd="1" destOrd="0" presId="urn:microsoft.com/office/officeart/2005/8/layout/pyramid1"/>
    <dgm:cxn modelId="{48392504-6454-4553-83DA-8F088DA4777F}" type="presParOf" srcId="{8C3C6959-8228-406C-9122-FE2DC2229899}" destId="{6354333D-D010-411E-8387-654051775A85}" srcOrd="2" destOrd="0" presId="urn:microsoft.com/office/officeart/2005/8/layout/pyramid1"/>
    <dgm:cxn modelId="{F0961927-CD19-4732-AE04-FF8664027395}" type="presParOf" srcId="{6354333D-D010-411E-8387-654051775A85}" destId="{A7EB2FDD-A907-4554-B62D-B9C46FEADEED}" srcOrd="0" destOrd="0" presId="urn:microsoft.com/office/officeart/2005/8/layout/pyramid1"/>
    <dgm:cxn modelId="{A7464B32-DB16-4CC3-811A-BF3F7FC38E1A}" type="presParOf" srcId="{6354333D-D010-411E-8387-654051775A85}" destId="{B1A6ED13-8D6D-4C65-9775-81C09EAA7F83}" srcOrd="1" destOrd="0" presId="urn:microsoft.com/office/officeart/2005/8/layout/pyramid1"/>
    <dgm:cxn modelId="{AE5F18B4-86EF-491C-B214-DBBBA8302014}" type="presParOf" srcId="{8C3C6959-8228-406C-9122-FE2DC2229899}" destId="{24BEC2E0-05EE-47C5-BAB6-796DAC6A00C6}" srcOrd="3" destOrd="0" presId="urn:microsoft.com/office/officeart/2005/8/layout/pyramid1"/>
    <dgm:cxn modelId="{855F43FA-9EC7-40F7-950A-B070BE861383}" type="presParOf" srcId="{24BEC2E0-05EE-47C5-BAB6-796DAC6A00C6}" destId="{0071C28C-2419-4571-9CA1-534EF5BBA9E3}" srcOrd="0" destOrd="0" presId="urn:microsoft.com/office/officeart/2005/8/layout/pyramid1"/>
    <dgm:cxn modelId="{1C97592F-07B2-4921-BA21-4F4087F6E1FF}" type="presParOf" srcId="{24BEC2E0-05EE-47C5-BAB6-796DAC6A00C6}" destId="{498163DA-6124-46DA-938E-6711375B5167}" srcOrd="1" destOrd="0" presId="urn:microsoft.com/office/officeart/2005/8/layout/pyramid1"/>
    <dgm:cxn modelId="{57144D38-2163-449C-B51E-4D075D2FC09F}" type="presParOf" srcId="{8C3C6959-8228-406C-9122-FE2DC2229899}" destId="{46F25E0B-B320-42C5-A2DC-75B7D9859DC0}" srcOrd="4" destOrd="0" presId="urn:microsoft.com/office/officeart/2005/8/layout/pyramid1"/>
    <dgm:cxn modelId="{1EBD4602-7823-43C3-BB7A-EF7A578C86BF}" type="presParOf" srcId="{46F25E0B-B320-42C5-A2DC-75B7D9859DC0}" destId="{0C646E9D-EC4E-4D1B-B873-A952EB0818D4}" srcOrd="0" destOrd="0" presId="urn:microsoft.com/office/officeart/2005/8/layout/pyramid1"/>
    <dgm:cxn modelId="{F157B5A9-B6FE-4C19-BC77-0BE35FBFFF01}" type="presParOf" srcId="{46F25E0B-B320-42C5-A2DC-75B7D9859DC0}" destId="{CCA07383-8666-4D91-95B6-5E11DBE34AA4}" srcOrd="1" destOrd="0" presId="urn:microsoft.com/office/officeart/2005/8/layout/pyramid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pyramid1">
  <dgm:title val=""/>
  <dgm:desc val=""/>
  <dgm:catLst>
    <dgm:cat type="pyramid" pri="1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B"/>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B"/>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mid"/>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Tree>
    <p:extLst>
      <p:ext uri="{BB962C8B-B14F-4D97-AF65-F5344CB8AC3E}">
        <p14:creationId xmlns:p14="http://schemas.microsoft.com/office/powerpoint/2010/main" val="408843607"/>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g>
</file>

<file path=ppt/media/image13.png>
</file>

<file path=ppt/media/image14.png>
</file>

<file path=ppt/media/image15.png>
</file>

<file path=ppt/media/image16.png>
</file>

<file path=ppt/media/image17.png>
</file>

<file path=ppt/media/image18.png>
</file>

<file path=ppt/media/image2.jpeg>
</file>

<file path=ppt/media/image3.jpg>
</file>

<file path=ppt/media/image4.gif>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E78FBDA-BD39-4B6C-B341-0BA80FB7C22E}" type="datetimeFigureOut">
              <a:rPr lang="en-US" smtClean="0"/>
              <a:t>5/3/2014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D2167A-37F2-4A13-AEFB-A6E24EF2A755}" type="slidenum">
              <a:rPr lang="en-US" smtClean="0"/>
              <a:t>‹#›</a:t>
            </a:fld>
            <a:endParaRPr lang="en-US"/>
          </a:p>
        </p:txBody>
      </p:sp>
    </p:spTree>
    <p:extLst>
      <p:ext uri="{BB962C8B-B14F-4D97-AF65-F5344CB8AC3E}">
        <p14:creationId xmlns:p14="http://schemas.microsoft.com/office/powerpoint/2010/main" val="15831849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0" dirty="0" smtClean="0"/>
              <a:t>[SETUP]</a:t>
            </a:r>
          </a:p>
          <a:p>
            <a:endParaRPr lang="en-US" b="0" i="1" dirty="0" smtClean="0"/>
          </a:p>
          <a:p>
            <a:r>
              <a:rPr lang="en-US" b="0" i="0" dirty="0" smtClean="0"/>
              <a:t>Hello, my name is Nik Molnar.</a:t>
            </a:r>
          </a:p>
          <a:p>
            <a:endParaRPr lang="en-US" b="0" i="0" dirty="0" smtClean="0"/>
          </a:p>
          <a:p>
            <a:r>
              <a:rPr lang="en-US" b="0" i="0" dirty="0" smtClean="0"/>
              <a:t>For those of you who don’t know me,</a:t>
            </a:r>
            <a:r>
              <a:rPr lang="en-US" b="0" i="0" baseline="0" dirty="0" smtClean="0"/>
              <a:t> </a:t>
            </a:r>
            <a:r>
              <a:rPr lang="en-US" b="0" i="0" dirty="0" smtClean="0"/>
              <a:t>I’m a</a:t>
            </a:r>
            <a:r>
              <a:rPr lang="en-US" b="0" i="0" baseline="0" dirty="0" smtClean="0"/>
              <a:t> Microsoft MVP and ASP Insider. I’ve been doing web development for a little over 16 years now.</a:t>
            </a:r>
          </a:p>
          <a:p>
            <a:endParaRPr lang="en-US" b="0" i="0" baseline="0" dirty="0" smtClean="0"/>
          </a:p>
          <a:p>
            <a:r>
              <a:rPr lang="en-US" b="0" i="0" baseline="0" dirty="0" smtClean="0"/>
              <a:t>A few years ago I started an open source project called Glimpse that you may have heard about. Glimpse is a diagnostics platform for web development, but one of the main usage scenarios is performance related. Because of that I’ve spent the last three years learning more and more about performance tooling and techniques than I ever really paid attention to in my younger years. </a:t>
            </a:r>
            <a:r>
              <a:rPr lang="en-US" b="0" i="1" baseline="0" dirty="0" smtClean="0"/>
              <a:t>And now, if you’re anything like me – the loading spinner on this slide is making your skin crawl.</a:t>
            </a:r>
          </a:p>
          <a:p>
            <a:endParaRPr lang="en-US" b="0" i="1"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1</a:t>
            </a:fld>
            <a:endParaRPr lang="en-US"/>
          </a:p>
        </p:txBody>
      </p:sp>
    </p:spTree>
    <p:extLst>
      <p:ext uri="{BB962C8B-B14F-4D97-AF65-F5344CB8AC3E}">
        <p14:creationId xmlns:p14="http://schemas.microsoft.com/office/powerpoint/2010/main" val="37970920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So here’s a summary of what we quickly covered to tackle network issues. </a:t>
            </a:r>
          </a:p>
          <a:p>
            <a:endParaRPr lang="en-US" baseline="0" dirty="0" smtClean="0"/>
          </a:p>
          <a:p>
            <a:r>
              <a:rPr lang="en-US" baseline="0" dirty="0" smtClean="0"/>
              <a:t>Once these recommendations are in place, I typically find that the first request for the dynamic HTML page is the next best place to look.</a:t>
            </a:r>
          </a:p>
        </p:txBody>
      </p:sp>
      <p:sp>
        <p:nvSpPr>
          <p:cNvPr id="4" name="Slide Number Placeholder 3"/>
          <p:cNvSpPr>
            <a:spLocks noGrp="1"/>
          </p:cNvSpPr>
          <p:nvPr>
            <p:ph type="sldNum" sz="quarter" idx="10"/>
          </p:nvPr>
        </p:nvSpPr>
        <p:spPr/>
        <p:txBody>
          <a:bodyPr/>
          <a:lstStyle/>
          <a:p>
            <a:fld id="{DFD2167A-37F2-4A13-AEFB-A6E24EF2A755}" type="slidenum">
              <a:rPr lang="en-US" smtClean="0"/>
              <a:t>10</a:t>
            </a:fld>
            <a:endParaRPr lang="en-US"/>
          </a:p>
        </p:txBody>
      </p:sp>
    </p:spTree>
    <p:extLst>
      <p:ext uri="{BB962C8B-B14F-4D97-AF65-F5344CB8AC3E}">
        <p14:creationId xmlns:p14="http://schemas.microsoft.com/office/powerpoint/2010/main" val="41278519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that leads us to looking at what’s happening on the server</a:t>
            </a:r>
            <a:r>
              <a:rPr lang="en-US" baseline="0" dirty="0" smtClean="0"/>
              <a:t> – which still falls within the user GETTING the application.</a:t>
            </a:r>
          </a:p>
          <a:p>
            <a:endParaRPr lang="en-US" baseline="0" dirty="0" smtClean="0"/>
          </a:p>
          <a:p>
            <a:r>
              <a:rPr lang="en-US" baseline="0" dirty="0" smtClean="0"/>
              <a:t>There network specific tools don’t offer enough insight into server processing for us to action on, so instead we need to get a CPU profiler.</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[DEMO]</a:t>
            </a:r>
            <a:endParaRPr lang="en-US" dirty="0" smtClean="0"/>
          </a:p>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11</a:t>
            </a:fld>
            <a:endParaRPr lang="en-US"/>
          </a:p>
        </p:txBody>
      </p:sp>
    </p:spTree>
    <p:extLst>
      <p:ext uri="{BB962C8B-B14F-4D97-AF65-F5344CB8AC3E}">
        <p14:creationId xmlns:p14="http://schemas.microsoft.com/office/powerpoint/2010/main" val="23630297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i="0" dirty="0"/>
          </a:p>
        </p:txBody>
      </p:sp>
      <p:sp>
        <p:nvSpPr>
          <p:cNvPr id="4" name="Slide Number Placeholder 3"/>
          <p:cNvSpPr>
            <a:spLocks noGrp="1"/>
          </p:cNvSpPr>
          <p:nvPr>
            <p:ph type="sldNum" sz="quarter" idx="10"/>
          </p:nvPr>
        </p:nvSpPr>
        <p:spPr/>
        <p:txBody>
          <a:bodyPr/>
          <a:lstStyle/>
          <a:p>
            <a:fld id="{DFD2167A-37F2-4A13-AEFB-A6E24EF2A755}" type="slidenum">
              <a:rPr lang="en-US" smtClean="0"/>
              <a:t>12</a:t>
            </a:fld>
            <a:endParaRPr lang="en-US"/>
          </a:p>
        </p:txBody>
      </p:sp>
    </p:spTree>
    <p:extLst>
      <p:ext uri="{BB962C8B-B14F-4D97-AF65-F5344CB8AC3E}">
        <p14:creationId xmlns:p14="http://schemas.microsoft.com/office/powerpoint/2010/main" val="41553470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smtClean="0"/>
              <a:t>We</a:t>
            </a:r>
            <a:r>
              <a:rPr lang="en-US" b="0" i="0" baseline="0" dirty="0" smtClean="0"/>
              <a:t> could spend a few days talking about .NET specific performance optimizations.</a:t>
            </a:r>
          </a:p>
          <a:p>
            <a:endParaRPr lang="en-US" b="0" i="0" baseline="0" dirty="0" smtClean="0"/>
          </a:p>
          <a:p>
            <a:r>
              <a:rPr lang="en-US" b="0" i="0" baseline="0" dirty="0" smtClean="0"/>
              <a:t>Instead here’s a few to watch out for:</a:t>
            </a:r>
            <a:endParaRPr lang="en-US" b="0" i="0" dirty="0" smtClean="0"/>
          </a:p>
          <a:p>
            <a:endParaRPr lang="en-US" b="0" i="0" dirty="0" smtClean="0"/>
          </a:p>
          <a:p>
            <a:r>
              <a:rPr lang="en-US" b="0" i="0" dirty="0" smtClean="0"/>
              <a:t>Once Network and Server</a:t>
            </a:r>
            <a:r>
              <a:rPr lang="en-US" b="0" i="0" baseline="0" dirty="0" smtClean="0"/>
              <a:t> activities have completed, users have the app, now they need to use it</a:t>
            </a:r>
            <a:endParaRPr lang="en-US" b="0" i="0" dirty="0"/>
          </a:p>
        </p:txBody>
      </p:sp>
      <p:sp>
        <p:nvSpPr>
          <p:cNvPr id="4" name="Slide Number Placeholder 3"/>
          <p:cNvSpPr>
            <a:spLocks noGrp="1"/>
          </p:cNvSpPr>
          <p:nvPr>
            <p:ph type="sldNum" sz="quarter" idx="10"/>
          </p:nvPr>
        </p:nvSpPr>
        <p:spPr/>
        <p:txBody>
          <a:bodyPr/>
          <a:lstStyle/>
          <a:p>
            <a:fld id="{DFD2167A-37F2-4A13-AEFB-A6E24EF2A755}" type="slidenum">
              <a:rPr lang="en-US" smtClean="0"/>
              <a:t>13</a:t>
            </a:fld>
            <a:endParaRPr lang="en-US"/>
          </a:p>
        </p:txBody>
      </p:sp>
    </p:spTree>
    <p:extLst>
      <p:ext uri="{BB962C8B-B14F-4D97-AF65-F5344CB8AC3E}">
        <p14:creationId xmlns:p14="http://schemas.microsoft.com/office/powerpoint/2010/main" val="160045716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smtClean="0"/>
              <a:t>JavaScript</a:t>
            </a:r>
            <a:r>
              <a:rPr lang="en-US" i="0" baseline="0" dirty="0" smtClean="0"/>
              <a:t> computation is part of USE IT, and the tools are very similar to those you’d see on the server.</a:t>
            </a:r>
          </a:p>
          <a:p>
            <a:endParaRPr lang="en-US" i="1" baseline="0" dirty="0" smtClean="0"/>
          </a:p>
          <a:p>
            <a:r>
              <a:rPr lang="en-US" i="0" baseline="0" dirty="0" smtClean="0"/>
              <a:t>Lets take a look</a:t>
            </a:r>
          </a:p>
          <a:p>
            <a:endParaRPr lang="en-US" i="1"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[DEMO]</a:t>
            </a:r>
            <a:endParaRPr lang="en-US" b="0" i="0" baseline="0"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14</a:t>
            </a:fld>
            <a:endParaRPr lang="en-US"/>
          </a:p>
        </p:txBody>
      </p:sp>
    </p:spTree>
    <p:extLst>
      <p:ext uri="{BB962C8B-B14F-4D97-AF65-F5344CB8AC3E}">
        <p14:creationId xmlns:p14="http://schemas.microsoft.com/office/powerpoint/2010/main" val="146344085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general, the best defenses against JavaScript performance are to watch the scope chain,</a:t>
            </a:r>
            <a:r>
              <a:rPr lang="en-US" baseline="0" dirty="0" smtClean="0"/>
              <a:t> avoid for…in loops and</a:t>
            </a:r>
          </a:p>
          <a:p>
            <a:endParaRPr lang="en-US" baseline="0" dirty="0" smtClean="0"/>
          </a:p>
          <a:p>
            <a:r>
              <a:rPr lang="en-US" i="1" baseline="0" dirty="0" smtClean="0"/>
              <a:t>Avoid the DOM!</a:t>
            </a:r>
            <a:endParaRPr lang="en-US" i="0" baseline="0" dirty="0" smtClean="0"/>
          </a:p>
          <a:p>
            <a:endParaRPr lang="en-US" i="0" baseline="0" dirty="0" smtClean="0"/>
          </a:p>
          <a:p>
            <a:r>
              <a:rPr lang="en-US" i="0" baseline="0" dirty="0" smtClean="0"/>
              <a:t>The avoid the DOM one comes up over and over again, so let’s dig into that a bit.</a:t>
            </a:r>
          </a:p>
        </p:txBody>
      </p:sp>
      <p:sp>
        <p:nvSpPr>
          <p:cNvPr id="4" name="Slide Number Placeholder 3"/>
          <p:cNvSpPr>
            <a:spLocks noGrp="1"/>
          </p:cNvSpPr>
          <p:nvPr>
            <p:ph type="sldNum" sz="quarter" idx="10"/>
          </p:nvPr>
        </p:nvSpPr>
        <p:spPr/>
        <p:txBody>
          <a:bodyPr/>
          <a:lstStyle/>
          <a:p>
            <a:fld id="{DFD2167A-37F2-4A13-AEFB-A6E24EF2A755}" type="slidenum">
              <a:rPr lang="en-US" smtClean="0"/>
              <a:t>15</a:t>
            </a:fld>
            <a:endParaRPr lang="en-US"/>
          </a:p>
        </p:txBody>
      </p:sp>
    </p:spTree>
    <p:extLst>
      <p:ext uri="{BB962C8B-B14F-4D97-AF65-F5344CB8AC3E}">
        <p14:creationId xmlns:p14="http://schemas.microsoft.com/office/powerpoint/2010/main" val="19976013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i="0" dirty="0" smtClean="0"/>
              <a:t>The issue</a:t>
            </a:r>
            <a:r>
              <a:rPr lang="en-US" b="0" i="0" baseline="0" dirty="0" smtClean="0"/>
              <a:t> with the DOM is that both reading the DOM and writing and to the DOM can cause ripple effects with the rendering system. Knowing how to avoid/minimize these ripple affects is the key to working with the DOM efficiently.</a:t>
            </a:r>
            <a:endParaRPr lang="en-US" b="0" i="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b="0" i="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0" i="0" dirty="0" smtClean="0"/>
              <a:t>Let’s dig</a:t>
            </a:r>
            <a:r>
              <a:rPr lang="en-US" b="0" i="0" baseline="0" dirty="0" smtClean="0"/>
              <a:t> into some math. Most displays refresh at 60 Hertz, or 60 times per second. This means that between each screen refresh there is about 16 milliseconds available to get work done, and not just your work, but your work and the corresponding ripple.</a:t>
            </a:r>
            <a:endParaRPr lang="en-US" b="0" i="0"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16</a:t>
            </a:fld>
            <a:endParaRPr lang="en-US"/>
          </a:p>
        </p:txBody>
      </p:sp>
    </p:spTree>
    <p:extLst>
      <p:ext uri="{BB962C8B-B14F-4D97-AF65-F5344CB8AC3E}">
        <p14:creationId xmlns:p14="http://schemas.microsoft.com/office/powerpoint/2010/main" val="296676145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smtClean="0"/>
              <a:t>The ripple effect starts with loading assets. Typically an asset load will affect the screen in some way.</a:t>
            </a:r>
          </a:p>
          <a:p>
            <a:endParaRPr lang="en-US" i="0" dirty="0" smtClean="0"/>
          </a:p>
          <a:p>
            <a:r>
              <a:rPr lang="en-US" i="0" dirty="0" smtClean="0"/>
              <a:t>Blue Loading -</a:t>
            </a:r>
            <a:r>
              <a:rPr lang="en-US" i="0" baseline="0" dirty="0" smtClean="0"/>
              <a:t> B</a:t>
            </a:r>
            <a:r>
              <a:rPr lang="en-US" i="0" dirty="0" smtClean="0"/>
              <a:t>lue events showcase network</a:t>
            </a:r>
            <a:r>
              <a:rPr lang="en-US" i="0" baseline="0" dirty="0" smtClean="0"/>
              <a:t> activity</a:t>
            </a:r>
          </a:p>
          <a:p>
            <a:endParaRPr lang="en-US" i="0" baseline="0" dirty="0" smtClean="0"/>
          </a:p>
          <a:p>
            <a:r>
              <a:rPr lang="en-US" i="0" baseline="0" dirty="0" smtClean="0"/>
              <a:t>Yellow Scripting - Yellow is JavaScript execution</a:t>
            </a:r>
          </a:p>
          <a:p>
            <a:endParaRPr lang="en-US" i="0" baseline="0" dirty="0" smtClean="0"/>
          </a:p>
          <a:p>
            <a:r>
              <a:rPr lang="en-US" i="0" baseline="0" dirty="0" smtClean="0"/>
              <a:t>Purple Rendering</a:t>
            </a:r>
          </a:p>
          <a:p>
            <a:pPr marL="171450" indent="-171450">
              <a:buFont typeface="Arial" panose="020B0604020202020204" pitchFamily="34" charset="0"/>
              <a:buChar char="•"/>
            </a:pPr>
            <a:r>
              <a:rPr lang="en-US" i="0" baseline="0" dirty="0" smtClean="0"/>
              <a:t>Purple is applying styles from CSSOM to DOM</a:t>
            </a:r>
          </a:p>
          <a:p>
            <a:pPr marL="171450" indent="-171450">
              <a:buFont typeface="Arial" panose="020B0604020202020204" pitchFamily="34" charset="0"/>
              <a:buChar char="•"/>
            </a:pPr>
            <a:r>
              <a:rPr lang="en-US" i="0" baseline="0" dirty="0" smtClean="0"/>
              <a:t>Laying out the geometry of the page</a:t>
            </a:r>
          </a:p>
          <a:p>
            <a:pPr marL="171450" indent="-171450">
              <a:buFont typeface="Arial" panose="020B0604020202020204" pitchFamily="34" charset="0"/>
              <a:buChar char="•"/>
            </a:pPr>
            <a:r>
              <a:rPr lang="en-US" i="0" baseline="0" dirty="0" smtClean="0"/>
              <a:t>Layout issues point to bad JavaScript execution/layout thrashing</a:t>
            </a:r>
          </a:p>
          <a:p>
            <a:endParaRPr lang="en-US" i="0" baseline="0" dirty="0" smtClean="0"/>
          </a:p>
          <a:p>
            <a:r>
              <a:rPr lang="en-US" i="0" baseline="0" dirty="0" smtClean="0"/>
              <a:t>Green Painting</a:t>
            </a:r>
          </a:p>
          <a:p>
            <a:pPr marL="171450" indent="-171450">
              <a:buFont typeface="Arial" panose="020B0604020202020204" pitchFamily="34" charset="0"/>
              <a:buChar char="•"/>
            </a:pPr>
            <a:r>
              <a:rPr lang="en-US" i="0" baseline="0" dirty="0" smtClean="0"/>
              <a:t>Putting pixels on the screen</a:t>
            </a:r>
          </a:p>
          <a:p>
            <a:pPr marL="171450" indent="-171450">
              <a:buFont typeface="Arial" panose="020B0604020202020204" pitchFamily="34" charset="0"/>
              <a:buChar char="•"/>
            </a:pPr>
            <a:r>
              <a:rPr lang="en-US" i="0" baseline="0" dirty="0" smtClean="0"/>
              <a:t>C</a:t>
            </a:r>
            <a:r>
              <a:rPr lang="en-US" i="0" dirty="0" smtClean="0"/>
              <a:t>omposite Layers is when rasterized images are sent from CPU to GPU</a:t>
            </a:r>
          </a:p>
          <a:p>
            <a:pPr marL="171450" indent="-171450">
              <a:buFont typeface="Arial" panose="020B0604020202020204" pitchFamily="34" charset="0"/>
              <a:buChar char="•"/>
            </a:pPr>
            <a:endParaRPr lang="en-US" i="0" dirty="0" smtClean="0"/>
          </a:p>
          <a:p>
            <a:pPr marL="0" indent="0">
              <a:buFont typeface="Arial" panose="020B0604020202020204" pitchFamily="34" charset="0"/>
              <a:buNone/>
            </a:pPr>
            <a:r>
              <a:rPr lang="en-US" i="0" dirty="0" smtClean="0"/>
              <a:t>It’s important to realize that the higher up this stack changes are made, the more</a:t>
            </a:r>
            <a:r>
              <a:rPr lang="en-US" i="0" baseline="0" dirty="0" smtClean="0"/>
              <a:t> chance for a negative impact. If layout is recalculated, then paints will have to be redone too.</a:t>
            </a:r>
            <a:endParaRPr lang="en-US" i="0" dirty="0" smtClean="0"/>
          </a:p>
          <a:p>
            <a:pPr marL="171450" indent="-171450">
              <a:buFont typeface="Arial" panose="020B0604020202020204" pitchFamily="34" charset="0"/>
              <a:buChar char="•"/>
            </a:pPr>
            <a:endParaRPr lang="en-US" i="0" dirty="0" smtClean="0"/>
          </a:p>
          <a:p>
            <a:pPr marL="0" indent="0">
              <a:buFont typeface="Arial" panose="020B0604020202020204" pitchFamily="34" charset="0"/>
              <a:buNone/>
            </a:pPr>
            <a:r>
              <a:rPr lang="en-US" i="0" dirty="0" smtClean="0"/>
              <a:t>We aren’t as interested in the un-instrumented</a:t>
            </a:r>
            <a:r>
              <a:rPr lang="en-US" i="0" baseline="0" dirty="0" smtClean="0"/>
              <a:t> activity and idle time today.</a:t>
            </a:r>
            <a:endParaRPr lang="en-US" i="0" dirty="0" smtClean="0"/>
          </a:p>
          <a:p>
            <a:pPr marL="0" indent="0">
              <a:buFont typeface="Arial" panose="020B0604020202020204" pitchFamily="34" charset="0"/>
              <a:buNone/>
            </a:pPr>
            <a:endParaRPr lang="en-US" i="0" dirty="0" smtClean="0"/>
          </a:p>
          <a:p>
            <a:pPr marL="0" indent="0">
              <a:buFont typeface="Arial" panose="020B0604020202020204" pitchFamily="34" charset="0"/>
              <a:buNone/>
            </a:pPr>
            <a:r>
              <a:rPr lang="en-US" i="0" dirty="0" smtClean="0"/>
              <a:t>Gray Un-Instrumented</a:t>
            </a:r>
          </a:p>
          <a:p>
            <a:pPr marL="171450" indent="-171450">
              <a:buFont typeface="Arial" panose="020B0604020202020204" pitchFamily="34" charset="0"/>
              <a:buChar char="•"/>
            </a:pPr>
            <a:r>
              <a:rPr lang="en-US" i="0" dirty="0" smtClean="0"/>
              <a:t>Activity that was not instrumented by </a:t>
            </a:r>
            <a:r>
              <a:rPr lang="en-US" i="0" dirty="0" err="1" smtClean="0"/>
              <a:t>DevTools</a:t>
            </a:r>
            <a:endParaRPr lang="en-US" i="0" dirty="0" smtClean="0"/>
          </a:p>
          <a:p>
            <a:pPr marL="171450" indent="-171450">
              <a:buFont typeface="Arial" panose="020B0604020202020204" pitchFamily="34" charset="0"/>
              <a:buChar char="•"/>
            </a:pPr>
            <a:endParaRPr lang="en-US" i="0" dirty="0" smtClean="0"/>
          </a:p>
          <a:p>
            <a:pPr marL="0" indent="0">
              <a:buFont typeface="Arial" panose="020B0604020202020204" pitchFamily="34" charset="0"/>
              <a:buNone/>
            </a:pPr>
            <a:r>
              <a:rPr lang="en-US" i="0" dirty="0" smtClean="0"/>
              <a:t>Transparent Idle</a:t>
            </a:r>
          </a:p>
          <a:p>
            <a:pPr marL="171450" indent="-171450">
              <a:buFont typeface="Arial" panose="020B0604020202020204" pitchFamily="34" charset="0"/>
              <a:buChar char="•"/>
            </a:pPr>
            <a:r>
              <a:rPr lang="en-US" i="0" dirty="0" smtClean="0"/>
              <a:t>Idle time between display refresh cycles</a:t>
            </a:r>
          </a:p>
          <a:p>
            <a:pPr marL="171450" indent="-171450">
              <a:buFont typeface="Arial" panose="020B0604020202020204" pitchFamily="34" charset="0"/>
              <a:buChar char="•"/>
            </a:pPr>
            <a:r>
              <a:rPr lang="en-US" i="0" dirty="0" smtClean="0"/>
              <a:t>Either the main JavaScript thread was busy doing other stuff </a:t>
            </a:r>
            <a:r>
              <a:rPr lang="en-US" i="0" dirty="0" err="1" smtClean="0"/>
              <a:t>DevTools</a:t>
            </a:r>
            <a:r>
              <a:rPr lang="en-US" i="0" dirty="0" smtClean="0"/>
              <a:t> doesn’t show</a:t>
            </a:r>
          </a:p>
          <a:p>
            <a:pPr marL="171450" indent="-171450">
              <a:buFont typeface="Arial" panose="020B0604020202020204" pitchFamily="34" charset="0"/>
              <a:buChar char="•"/>
            </a:pPr>
            <a:r>
              <a:rPr lang="en-US" i="0" dirty="0" smtClean="0"/>
              <a:t>or you were bottlenecked on your GPU</a:t>
            </a:r>
            <a:endParaRPr lang="en-US" i="0" dirty="0"/>
          </a:p>
        </p:txBody>
      </p:sp>
      <p:sp>
        <p:nvSpPr>
          <p:cNvPr id="4" name="Slide Number Placeholder 3"/>
          <p:cNvSpPr>
            <a:spLocks noGrp="1"/>
          </p:cNvSpPr>
          <p:nvPr>
            <p:ph type="sldNum" sz="quarter" idx="10"/>
          </p:nvPr>
        </p:nvSpPr>
        <p:spPr/>
        <p:txBody>
          <a:bodyPr/>
          <a:lstStyle/>
          <a:p>
            <a:fld id="{DFD2167A-37F2-4A13-AEFB-A6E24EF2A755}" type="slidenum">
              <a:rPr lang="en-US" smtClean="0"/>
              <a:t>17</a:t>
            </a:fld>
            <a:endParaRPr lang="en-US"/>
          </a:p>
        </p:txBody>
      </p:sp>
    </p:spTree>
    <p:extLst>
      <p:ext uri="{BB962C8B-B14F-4D97-AF65-F5344CB8AC3E}">
        <p14:creationId xmlns:p14="http://schemas.microsoft.com/office/powerpoint/2010/main" val="222587010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here’s a timeline with markers for screen refreshes. The problem</a:t>
            </a:r>
            <a:r>
              <a:rPr lang="en-US" baseline="0" dirty="0" smtClean="0"/>
              <a:t> with reacting to JavaScript events is that they might not necessarily correspond with painting activity.</a:t>
            </a:r>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18</a:t>
            </a:fld>
            <a:endParaRPr lang="en-US"/>
          </a:p>
        </p:txBody>
      </p:sp>
    </p:spTree>
    <p:extLst>
      <p:ext uri="{BB962C8B-B14F-4D97-AF65-F5344CB8AC3E}">
        <p14:creationId xmlns:p14="http://schemas.microsoft.com/office/powerpoint/2010/main" val="368226219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Instead, we can leverage</a:t>
            </a:r>
            <a:r>
              <a:rPr lang="en-US" baseline="0" dirty="0" smtClean="0"/>
              <a:t> a method called </a:t>
            </a:r>
            <a:r>
              <a:rPr lang="en-US" baseline="0" dirty="0" err="1" smtClean="0"/>
              <a:t>requestAnimationFrame</a:t>
            </a:r>
            <a:r>
              <a:rPr lang="en-US" baseline="0" dirty="0" smtClean="0"/>
              <a:t>() that that execute a callback when a paint is about to occur. In a perfect world all work is completed within 16 </a:t>
            </a:r>
            <a:r>
              <a:rPr lang="en-US" baseline="0" dirty="0" err="1" smtClean="0"/>
              <a:t>ms</a:t>
            </a:r>
            <a:r>
              <a:rPr lang="en-US" baseline="0" dirty="0" smtClean="0"/>
              <a:t> and the process is repeated.</a:t>
            </a:r>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19</a:t>
            </a:fld>
            <a:endParaRPr lang="en-US"/>
          </a:p>
        </p:txBody>
      </p:sp>
    </p:spTree>
    <p:extLst>
      <p:ext uri="{BB962C8B-B14F-4D97-AF65-F5344CB8AC3E}">
        <p14:creationId xmlns:p14="http://schemas.microsoft.com/office/powerpoint/2010/main" val="24887650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1" u="none" dirty="0" smtClean="0">
                <a:solidFill>
                  <a:schemeClr val="tx1"/>
                </a:solidFill>
              </a:rPr>
              <a:t>Okay,</a:t>
            </a:r>
            <a:r>
              <a:rPr lang="en-US" b="0" i="1" u="none" baseline="0" dirty="0" smtClean="0">
                <a:solidFill>
                  <a:schemeClr val="tx1"/>
                </a:solidFill>
              </a:rPr>
              <a:t> there. Finally it’s loaded and we’re ready to start this presentation. Sorry about that.</a:t>
            </a:r>
          </a:p>
          <a:p>
            <a:endParaRPr lang="en-US" b="0" i="1" u="none" baseline="0" dirty="0" smtClean="0">
              <a:solidFill>
                <a:schemeClr val="tx1"/>
              </a:solidFill>
            </a:endParaRPr>
          </a:p>
          <a:p>
            <a:r>
              <a:rPr lang="en-US" b="0" i="1" u="none" baseline="0" dirty="0" smtClean="0">
                <a:solidFill>
                  <a:schemeClr val="tx1"/>
                </a:solidFill>
              </a:rPr>
              <a:t>By the end of this hopefully you will all be able to earn your full stack merit badge as well.</a:t>
            </a:r>
            <a:endParaRPr lang="en-US" b="0" i="1" u="sng" dirty="0">
              <a:solidFill>
                <a:schemeClr val="accent1"/>
              </a:solidFill>
            </a:endParaRPr>
          </a:p>
        </p:txBody>
      </p:sp>
      <p:sp>
        <p:nvSpPr>
          <p:cNvPr id="4" name="Slide Number Placeholder 3"/>
          <p:cNvSpPr>
            <a:spLocks noGrp="1"/>
          </p:cNvSpPr>
          <p:nvPr>
            <p:ph type="sldNum" sz="quarter" idx="10"/>
          </p:nvPr>
        </p:nvSpPr>
        <p:spPr/>
        <p:txBody>
          <a:bodyPr/>
          <a:lstStyle/>
          <a:p>
            <a:fld id="{DFD2167A-37F2-4A13-AEFB-A6E24EF2A755}" type="slidenum">
              <a:rPr lang="en-US" smtClean="0"/>
              <a:t>2</a:t>
            </a:fld>
            <a:endParaRPr lang="en-US"/>
          </a:p>
        </p:txBody>
      </p:sp>
    </p:spTree>
    <p:extLst>
      <p:ext uri="{BB962C8B-B14F-4D97-AF65-F5344CB8AC3E}">
        <p14:creationId xmlns:p14="http://schemas.microsoft.com/office/powerpoint/2010/main" val="146349475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i="0" baseline="0" dirty="0" smtClean="0"/>
              <a:t>Of course if your JavaScript, or the rendering engine, takes too long, the marker line will be crossed and the browser will drop a frame.</a:t>
            </a:r>
          </a:p>
          <a:p>
            <a:pPr marL="0" indent="0">
              <a:buFont typeface="Arial" panose="020B0604020202020204" pitchFamily="34" charset="0"/>
              <a:buNone/>
            </a:pPr>
            <a:endParaRPr lang="en-US" i="0" baseline="0" dirty="0" smtClean="0"/>
          </a:p>
          <a:p>
            <a:pPr marL="0" indent="0">
              <a:buFont typeface="Arial" panose="020B0604020202020204" pitchFamily="34" charset="0"/>
              <a:buNone/>
            </a:pPr>
            <a:r>
              <a:rPr lang="en-US" i="0" baseline="0" dirty="0" smtClean="0"/>
              <a:t>The more that frames are dropped the slower and </a:t>
            </a:r>
            <a:r>
              <a:rPr lang="en-US" i="0" baseline="0" dirty="0" err="1" smtClean="0"/>
              <a:t>jankier</a:t>
            </a:r>
            <a:r>
              <a:rPr lang="en-US" i="0" baseline="0" dirty="0" smtClean="0"/>
              <a:t> a site feels. You’ve seen </a:t>
            </a:r>
            <a:r>
              <a:rPr lang="en-US" i="0" baseline="0" dirty="0" err="1" smtClean="0"/>
              <a:t>jank</a:t>
            </a:r>
            <a:r>
              <a:rPr lang="en-US" i="0" baseline="0" dirty="0" smtClean="0"/>
              <a:t> on your mobile phone when the page doesn’t stick to your finger.</a:t>
            </a:r>
          </a:p>
        </p:txBody>
      </p:sp>
      <p:sp>
        <p:nvSpPr>
          <p:cNvPr id="4" name="Slide Number Placeholder 3"/>
          <p:cNvSpPr>
            <a:spLocks noGrp="1"/>
          </p:cNvSpPr>
          <p:nvPr>
            <p:ph type="sldNum" sz="quarter" idx="10"/>
          </p:nvPr>
        </p:nvSpPr>
        <p:spPr/>
        <p:txBody>
          <a:bodyPr/>
          <a:lstStyle/>
          <a:p>
            <a:fld id="{DFD2167A-37F2-4A13-AEFB-A6E24EF2A755}" type="slidenum">
              <a:rPr lang="en-US" smtClean="0"/>
              <a:t>20</a:t>
            </a:fld>
            <a:endParaRPr lang="en-US"/>
          </a:p>
        </p:txBody>
      </p:sp>
    </p:spTree>
    <p:extLst>
      <p:ext uri="{BB962C8B-B14F-4D97-AF65-F5344CB8AC3E}">
        <p14:creationId xmlns:p14="http://schemas.microsoft.com/office/powerpoint/2010/main" val="103566218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for example, instead of the current scroll</a:t>
            </a:r>
            <a:r>
              <a:rPr lang="en-US" baseline="0" dirty="0" smtClean="0"/>
              <a:t> behavior on the site, you could leverage </a:t>
            </a:r>
            <a:r>
              <a:rPr lang="en-US" baseline="0" dirty="0" err="1" smtClean="0"/>
              <a:t>requestAnimationFrame</a:t>
            </a:r>
            <a:r>
              <a:rPr lang="en-US" baseline="0" dirty="0" smtClean="0"/>
              <a:t> like this.</a:t>
            </a:r>
          </a:p>
          <a:p>
            <a:endParaRPr lang="en-US" baseline="0" dirty="0" smtClean="0"/>
          </a:p>
          <a:p>
            <a:r>
              <a:rPr lang="en-US" baseline="0" dirty="0" smtClean="0"/>
              <a:t>In this case only the last scroll Y position is used when a paint is ready to happen again, instead of shoving extra work onto the rendering engine.</a:t>
            </a:r>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21</a:t>
            </a:fld>
            <a:endParaRPr lang="en-US"/>
          </a:p>
        </p:txBody>
      </p:sp>
    </p:spTree>
    <p:extLst>
      <p:ext uri="{BB962C8B-B14F-4D97-AF65-F5344CB8AC3E}">
        <p14:creationId xmlns:p14="http://schemas.microsoft.com/office/powerpoint/2010/main" val="344685857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i="0" baseline="0" dirty="0" smtClean="0"/>
              <a:t>Another common issue with JavaScript accessing the DOM is called layout thrashing.</a:t>
            </a:r>
          </a:p>
          <a:p>
            <a:pPr marL="0" indent="0">
              <a:buFont typeface="Arial" panose="020B0604020202020204" pitchFamily="34" charset="0"/>
              <a:buNone/>
            </a:pPr>
            <a:endParaRPr lang="en-US" i="0" baseline="0" dirty="0" smtClean="0"/>
          </a:p>
          <a:p>
            <a:pPr marL="0" indent="0">
              <a:buFont typeface="Arial" panose="020B0604020202020204" pitchFamily="34" charset="0"/>
              <a:buNone/>
            </a:pPr>
            <a:r>
              <a:rPr lang="en-US" i="0" baseline="0" dirty="0" smtClean="0"/>
              <a:t>In this simple example we are doing a pattern of reads, write, read write. Once the write happens, the new corresponding read will force the browser to re-calculate the layout, thus repainting just to do the read.</a:t>
            </a:r>
          </a:p>
          <a:p>
            <a:pPr marL="0" indent="0">
              <a:buFont typeface="Arial" panose="020B0604020202020204" pitchFamily="34" charset="0"/>
              <a:buNone/>
            </a:pPr>
            <a:endParaRPr lang="en-US" i="0" baseline="0" dirty="0" smtClean="0"/>
          </a:p>
          <a:p>
            <a:endParaRPr lang="en-US" i="0" dirty="0"/>
          </a:p>
        </p:txBody>
      </p:sp>
      <p:sp>
        <p:nvSpPr>
          <p:cNvPr id="4" name="Slide Number Placeholder 3"/>
          <p:cNvSpPr>
            <a:spLocks noGrp="1"/>
          </p:cNvSpPr>
          <p:nvPr>
            <p:ph type="sldNum" sz="quarter" idx="10"/>
          </p:nvPr>
        </p:nvSpPr>
        <p:spPr/>
        <p:txBody>
          <a:bodyPr/>
          <a:lstStyle/>
          <a:p>
            <a:fld id="{DFD2167A-37F2-4A13-AEFB-A6E24EF2A755}" type="slidenum">
              <a:rPr lang="en-US" smtClean="0"/>
              <a:t>22</a:t>
            </a:fld>
            <a:endParaRPr lang="en-US"/>
          </a:p>
        </p:txBody>
      </p:sp>
    </p:spTree>
    <p:extLst>
      <p:ext uri="{BB962C8B-B14F-4D97-AF65-F5344CB8AC3E}">
        <p14:creationId xmlns:p14="http://schemas.microsoft.com/office/powerpoint/2010/main" val="44815218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i="0" baseline="0" dirty="0" smtClean="0"/>
              <a:t>Instead, it’s better to do all reads first, and then all writes.</a:t>
            </a:r>
          </a:p>
          <a:p>
            <a:pPr marL="0" indent="0">
              <a:buFont typeface="Arial" panose="020B0604020202020204" pitchFamily="34" charset="0"/>
              <a:buNone/>
            </a:pPr>
            <a:endParaRPr lang="en-US" i="0" baseline="0" dirty="0" smtClean="0"/>
          </a:p>
          <a:p>
            <a:pPr marL="0" indent="0">
              <a:buFont typeface="Arial" panose="020B0604020202020204" pitchFamily="34" charset="0"/>
              <a:buNone/>
            </a:pPr>
            <a:r>
              <a:rPr lang="en-US" i="0" baseline="0" dirty="0" smtClean="0"/>
              <a:t>Check out the library called </a:t>
            </a:r>
            <a:r>
              <a:rPr lang="en-US" i="0" baseline="0" dirty="0" err="1" smtClean="0"/>
              <a:t>FastDOM</a:t>
            </a:r>
            <a:r>
              <a:rPr lang="en-US" i="0" baseline="0" dirty="0" smtClean="0"/>
              <a:t> which leverages </a:t>
            </a:r>
            <a:r>
              <a:rPr lang="en-US" i="0" baseline="0" dirty="0" err="1" smtClean="0"/>
              <a:t>requestAnimationFrame</a:t>
            </a:r>
            <a:r>
              <a:rPr lang="en-US" i="0" baseline="0" dirty="0" smtClean="0"/>
              <a:t> under the covers to help avoid this.</a:t>
            </a:r>
            <a:endParaRPr lang="en-US" i="0" dirty="0" smtClean="0"/>
          </a:p>
          <a:p>
            <a:endParaRPr lang="en-US" i="0" dirty="0"/>
          </a:p>
        </p:txBody>
      </p:sp>
      <p:sp>
        <p:nvSpPr>
          <p:cNvPr id="4" name="Slide Number Placeholder 3"/>
          <p:cNvSpPr>
            <a:spLocks noGrp="1"/>
          </p:cNvSpPr>
          <p:nvPr>
            <p:ph type="sldNum" sz="quarter" idx="10"/>
          </p:nvPr>
        </p:nvSpPr>
        <p:spPr/>
        <p:txBody>
          <a:bodyPr/>
          <a:lstStyle/>
          <a:p>
            <a:fld id="{DFD2167A-37F2-4A13-AEFB-A6E24EF2A755}" type="slidenum">
              <a:rPr lang="en-US" smtClean="0"/>
              <a:t>23</a:t>
            </a:fld>
            <a:endParaRPr lang="en-US"/>
          </a:p>
        </p:txBody>
      </p:sp>
    </p:spTree>
    <p:extLst>
      <p:ext uri="{BB962C8B-B14F-4D97-AF65-F5344CB8AC3E}">
        <p14:creationId xmlns:p14="http://schemas.microsoft.com/office/powerpoint/2010/main" val="33571175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a:t>
            </a:r>
            <a:r>
              <a:rPr lang="en-US" baseline="0" dirty="0" smtClean="0"/>
              <a:t> that covers how to improve the JavaScript the browser is running. Now let’s see what we can do to keep the ripples down in the rendering engine.</a:t>
            </a:r>
          </a:p>
          <a:p>
            <a:endParaRPr lang="en-US" baseline="0" dirty="0" smtClean="0"/>
          </a:p>
          <a:p>
            <a:r>
              <a:rPr lang="en-US" b="1" baseline="0" dirty="0" smtClean="0"/>
              <a:t>[Demo]</a:t>
            </a:r>
          </a:p>
        </p:txBody>
      </p:sp>
      <p:sp>
        <p:nvSpPr>
          <p:cNvPr id="4" name="Slide Number Placeholder 3"/>
          <p:cNvSpPr>
            <a:spLocks noGrp="1"/>
          </p:cNvSpPr>
          <p:nvPr>
            <p:ph type="sldNum" sz="quarter" idx="10"/>
          </p:nvPr>
        </p:nvSpPr>
        <p:spPr/>
        <p:txBody>
          <a:bodyPr/>
          <a:lstStyle/>
          <a:p>
            <a:fld id="{DFD2167A-37F2-4A13-AEFB-A6E24EF2A755}" type="slidenum">
              <a:rPr lang="en-US" smtClean="0"/>
              <a:t>24</a:t>
            </a:fld>
            <a:endParaRPr lang="en-US"/>
          </a:p>
        </p:txBody>
      </p:sp>
    </p:spTree>
    <p:extLst>
      <p:ext uri="{BB962C8B-B14F-4D97-AF65-F5344CB8AC3E}">
        <p14:creationId xmlns:p14="http://schemas.microsoft.com/office/powerpoint/2010/main" val="18445154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smtClean="0"/>
              <a:t>Understanding</a:t>
            </a:r>
            <a:r>
              <a:rPr lang="en-US" b="0" baseline="0" dirty="0" smtClean="0"/>
              <a:t> the layers used by the rendering engine can greatly improve painting performance by reducing the amount that needs to be painted.</a:t>
            </a:r>
          </a:p>
          <a:p>
            <a:endParaRPr lang="en-US" b="0" baseline="0" dirty="0" smtClean="0"/>
          </a:p>
          <a:p>
            <a:r>
              <a:rPr lang="en-US" b="0" baseline="0" dirty="0" err="1" smtClean="0"/>
              <a:t>translateZ</a:t>
            </a:r>
            <a:r>
              <a:rPr lang="en-US" b="0" baseline="0" dirty="0" smtClean="0"/>
              <a:t>(0) is currently a bit of a hack – but there are other ways to get a layer promoted, and I wouldn't be surprised if there wasn’t something a bit more explicit  coming in the future</a:t>
            </a:r>
            <a:endParaRPr lang="en-US" b="0" dirty="0" smtClean="0"/>
          </a:p>
          <a:p>
            <a:endParaRPr lang="en-US" b="1" dirty="0" smtClean="0"/>
          </a:p>
          <a:p>
            <a:r>
              <a:rPr lang="en-US" b="1" baseline="0" dirty="0" smtClean="0"/>
              <a:t>[Demo]</a:t>
            </a:r>
          </a:p>
        </p:txBody>
      </p:sp>
      <p:sp>
        <p:nvSpPr>
          <p:cNvPr id="4" name="Slide Number Placeholder 3"/>
          <p:cNvSpPr>
            <a:spLocks noGrp="1"/>
          </p:cNvSpPr>
          <p:nvPr>
            <p:ph type="sldNum" sz="quarter" idx="10"/>
          </p:nvPr>
        </p:nvSpPr>
        <p:spPr/>
        <p:txBody>
          <a:bodyPr/>
          <a:lstStyle/>
          <a:p>
            <a:fld id="{DFD2167A-37F2-4A13-AEFB-A6E24EF2A755}" type="slidenum">
              <a:rPr lang="en-US" smtClean="0"/>
              <a:t>25</a:t>
            </a:fld>
            <a:endParaRPr lang="en-US"/>
          </a:p>
        </p:txBody>
      </p:sp>
    </p:spTree>
    <p:extLst>
      <p:ext uri="{BB962C8B-B14F-4D97-AF65-F5344CB8AC3E}">
        <p14:creationId xmlns:p14="http://schemas.microsoft.com/office/powerpoint/2010/main" val="139759295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smtClean="0"/>
              <a:t>Understanding</a:t>
            </a:r>
            <a:r>
              <a:rPr lang="en-US" i="0" baseline="0" dirty="0" smtClean="0"/>
              <a:t> how our styles effect the rendering engine is vital.</a:t>
            </a:r>
            <a:endParaRPr lang="en-US" i="0" dirty="0" smtClean="0"/>
          </a:p>
          <a:p>
            <a:endParaRPr lang="en-US" i="0" dirty="0" smtClean="0"/>
          </a:p>
          <a:p>
            <a:r>
              <a:rPr lang="en-US" i="0" dirty="0" smtClean="0"/>
              <a:t>Selector</a:t>
            </a:r>
            <a:r>
              <a:rPr lang="en-US" i="0" baseline="0" dirty="0" smtClean="0"/>
              <a:t> calculation falls within the purple Recalculate Style regions.</a:t>
            </a:r>
          </a:p>
          <a:p>
            <a:pPr marL="171450" indent="-171450">
              <a:buFont typeface="Arial" panose="020B0604020202020204" pitchFamily="34" charset="0"/>
              <a:buChar char="•"/>
            </a:pPr>
            <a:r>
              <a:rPr lang="en-US" i="0" baseline="0" dirty="0" smtClean="0"/>
              <a:t>There has been a lot of documentation about optimizing selectors and the Chrome Dev Tools used to have a CSS Selector profiler – but this is basically a solved problem now and the tooling has been removed. Adjusting the CSS Selectors at this point is seen as a super micro optimization.</a:t>
            </a:r>
          </a:p>
          <a:p>
            <a:pPr marL="171450" indent="-171450">
              <a:buFont typeface="Arial" panose="020B0604020202020204" pitchFamily="34" charset="0"/>
              <a:buChar char="•"/>
            </a:pPr>
            <a:endParaRPr lang="en-US" i="0" baseline="0" dirty="0" smtClean="0"/>
          </a:p>
          <a:p>
            <a:pPr marL="0" indent="0">
              <a:buFont typeface="Arial" panose="020B0604020202020204" pitchFamily="34" charset="0"/>
              <a:buNone/>
            </a:pPr>
            <a:r>
              <a:rPr lang="en-US" i="0" baseline="0" dirty="0" smtClean="0"/>
              <a:t>Some CSS properties effect purple Layout and some effect green Paints</a:t>
            </a:r>
          </a:p>
          <a:p>
            <a:pPr marL="171450" indent="-171450">
              <a:buFont typeface="Arial" panose="020B0604020202020204" pitchFamily="34" charset="0"/>
              <a:buChar char="•"/>
            </a:pPr>
            <a:r>
              <a:rPr lang="en-US" i="0" baseline="0" dirty="0" smtClean="0"/>
              <a:t>Basically any box model or positioning property will cause layout work</a:t>
            </a:r>
          </a:p>
          <a:p>
            <a:pPr marL="171450" indent="-171450">
              <a:buFont typeface="Arial" panose="020B0604020202020204" pitchFamily="34" charset="0"/>
              <a:buChar char="•"/>
            </a:pPr>
            <a:r>
              <a:rPr lang="en-US" i="0" baseline="0" dirty="0" smtClean="0"/>
              <a:t>Everything else is basically going to effect painting</a:t>
            </a:r>
          </a:p>
          <a:p>
            <a:pPr marL="171450" indent="-171450">
              <a:buFont typeface="Arial" panose="020B0604020202020204" pitchFamily="34" charset="0"/>
              <a:buChar char="•"/>
            </a:pPr>
            <a:r>
              <a:rPr lang="en-US" i="0" baseline="0" dirty="0" smtClean="0"/>
              <a:t>There are currently four properties that are GPU optimized, and only effect compositing – these are essentially “</a:t>
            </a:r>
            <a:r>
              <a:rPr lang="en-US" i="0" baseline="0" dirty="0" err="1" smtClean="0"/>
              <a:t>jank</a:t>
            </a:r>
            <a:r>
              <a:rPr lang="en-US" i="0" baseline="0" dirty="0" smtClean="0"/>
              <a:t> free” properties, so you should try to limit animations to these, and include:</a:t>
            </a:r>
          </a:p>
          <a:p>
            <a:pPr marL="628650" lvl="1" indent="-171450">
              <a:buFont typeface="Arial" panose="020B0604020202020204" pitchFamily="34" charset="0"/>
              <a:buChar char="•"/>
            </a:pPr>
            <a:r>
              <a:rPr lang="en-US" i="0" dirty="0" smtClean="0"/>
              <a:t>Scale</a:t>
            </a:r>
            <a:r>
              <a:rPr lang="en-US" i="0" baseline="0" dirty="0" smtClean="0"/>
              <a:t> via </a:t>
            </a:r>
            <a:r>
              <a:rPr lang="en-US" i="0" cap="none" dirty="0" smtClean="0">
                <a:solidFill>
                  <a:schemeClr val="accent4"/>
                </a:solidFill>
                <a:latin typeface="Consolas" panose="020B0609020204030204" pitchFamily="49" charset="0"/>
                <a:cs typeface="Consolas" panose="020B0609020204030204" pitchFamily="49" charset="0"/>
              </a:rPr>
              <a:t>transform</a:t>
            </a:r>
            <a:r>
              <a:rPr lang="en-US" i="0" cap="none" dirty="0" smtClean="0">
                <a:solidFill>
                  <a:schemeClr val="accent3"/>
                </a:solidFill>
                <a:latin typeface="Consolas" panose="020B0609020204030204" pitchFamily="49" charset="0"/>
                <a:cs typeface="Consolas" panose="020B0609020204030204" pitchFamily="49" charset="0"/>
              </a:rPr>
              <a:t>: scale(x)</a:t>
            </a:r>
          </a:p>
          <a:p>
            <a:pPr marL="628650" lvl="1" indent="-171450">
              <a:buFont typeface="Arial" panose="020B0604020202020204" pitchFamily="34" charset="0"/>
              <a:buChar char="•"/>
            </a:pPr>
            <a:r>
              <a:rPr lang="en-US" i="0" dirty="0" smtClean="0"/>
              <a:t>Move</a:t>
            </a:r>
            <a:r>
              <a:rPr lang="en-US" i="0" baseline="0" dirty="0" smtClean="0"/>
              <a:t> via </a:t>
            </a:r>
            <a:r>
              <a:rPr lang="en-US" i="0" cap="none" dirty="0" smtClean="0">
                <a:solidFill>
                  <a:schemeClr val="accent4"/>
                </a:solidFill>
                <a:latin typeface="Consolas" panose="020B0609020204030204" pitchFamily="49" charset="0"/>
                <a:cs typeface="Consolas" panose="020B0609020204030204" pitchFamily="49" charset="0"/>
              </a:rPr>
              <a:t>transform</a:t>
            </a:r>
            <a:r>
              <a:rPr lang="en-US" i="0" cap="none" dirty="0" smtClean="0">
                <a:solidFill>
                  <a:schemeClr val="accent3"/>
                </a:solidFill>
                <a:latin typeface="Consolas" panose="020B0609020204030204" pitchFamily="49" charset="0"/>
                <a:cs typeface="Consolas" panose="020B0609020204030204" pitchFamily="49" charset="0"/>
              </a:rPr>
              <a:t>: </a:t>
            </a:r>
            <a:r>
              <a:rPr lang="en-US" i="0" cap="none" dirty="0" err="1" smtClean="0">
                <a:solidFill>
                  <a:schemeClr val="accent3"/>
                </a:solidFill>
                <a:latin typeface="Consolas" panose="020B0609020204030204" pitchFamily="49" charset="0"/>
                <a:cs typeface="Consolas" panose="020B0609020204030204" pitchFamily="49" charset="0"/>
              </a:rPr>
              <a:t>translateX</a:t>
            </a:r>
            <a:r>
              <a:rPr lang="en-US" i="0" cap="none" dirty="0" smtClean="0">
                <a:solidFill>
                  <a:schemeClr val="accent3"/>
                </a:solidFill>
                <a:latin typeface="Consolas" panose="020B0609020204030204" pitchFamily="49" charset="0"/>
                <a:cs typeface="Consolas" panose="020B0609020204030204" pitchFamily="49" charset="0"/>
              </a:rPr>
              <a:t>(y)</a:t>
            </a:r>
          </a:p>
          <a:p>
            <a:pPr marL="628650" lvl="1" indent="-171450">
              <a:buFont typeface="Arial" panose="020B0604020202020204" pitchFamily="34" charset="0"/>
              <a:buChar char="•"/>
            </a:pPr>
            <a:r>
              <a:rPr lang="en-US" i="0" dirty="0" smtClean="0"/>
              <a:t>Rotate</a:t>
            </a:r>
            <a:r>
              <a:rPr lang="en-US" i="0" baseline="0" dirty="0" smtClean="0"/>
              <a:t> via </a:t>
            </a:r>
            <a:r>
              <a:rPr lang="en-US" i="0" cap="none" dirty="0" smtClean="0">
                <a:solidFill>
                  <a:schemeClr val="accent4"/>
                </a:solidFill>
                <a:latin typeface="Consolas" panose="020B0609020204030204" pitchFamily="49" charset="0"/>
                <a:cs typeface="Consolas" panose="020B0609020204030204" pitchFamily="49" charset="0"/>
              </a:rPr>
              <a:t>transform</a:t>
            </a:r>
            <a:r>
              <a:rPr lang="en-US" i="0" cap="none" dirty="0" smtClean="0">
                <a:solidFill>
                  <a:schemeClr val="accent3"/>
                </a:solidFill>
                <a:latin typeface="Consolas" panose="020B0609020204030204" pitchFamily="49" charset="0"/>
                <a:cs typeface="Consolas" panose="020B0609020204030204" pitchFamily="49" charset="0"/>
              </a:rPr>
              <a:t>: rotate(z)</a:t>
            </a:r>
          </a:p>
          <a:p>
            <a:pPr marL="628650" lvl="1" indent="-171450">
              <a:buFont typeface="Arial" panose="020B0604020202020204" pitchFamily="34" charset="0"/>
              <a:buChar char="•"/>
            </a:pPr>
            <a:r>
              <a:rPr lang="en-US" i="0" cap="none" dirty="0" smtClean="0">
                <a:solidFill>
                  <a:schemeClr val="accent3"/>
                </a:solidFill>
                <a:latin typeface="Consolas" panose="020B0609020204030204" pitchFamily="49" charset="0"/>
                <a:cs typeface="Consolas" panose="020B0609020204030204" pitchFamily="49" charset="0"/>
              </a:rPr>
              <a:t>F</a:t>
            </a:r>
            <a:r>
              <a:rPr lang="en-US" i="0" dirty="0" smtClean="0"/>
              <a:t>ade</a:t>
            </a:r>
            <a:r>
              <a:rPr lang="en-US" i="0" baseline="0" dirty="0" smtClean="0"/>
              <a:t> via </a:t>
            </a:r>
            <a:r>
              <a:rPr lang="en-US" i="0" cap="none" dirty="0" smtClean="0">
                <a:solidFill>
                  <a:schemeClr val="accent4"/>
                </a:solidFill>
                <a:latin typeface="Consolas" panose="020B0609020204030204" pitchFamily="49" charset="0"/>
                <a:cs typeface="Consolas" panose="020B0609020204030204" pitchFamily="49" charset="0"/>
              </a:rPr>
              <a:t>opacity</a:t>
            </a:r>
            <a:r>
              <a:rPr lang="en-US" i="0" cap="none" dirty="0" smtClean="0">
                <a:solidFill>
                  <a:schemeClr val="accent3"/>
                </a:solidFill>
                <a:latin typeface="Consolas" panose="020B0609020204030204" pitchFamily="49" charset="0"/>
                <a:cs typeface="Consolas" panose="020B0609020204030204" pitchFamily="49" charset="0"/>
              </a:rPr>
              <a:t>: 0…1</a:t>
            </a:r>
            <a:endParaRPr lang="en-US" i="0"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26</a:t>
            </a:fld>
            <a:endParaRPr lang="en-US"/>
          </a:p>
        </p:txBody>
      </p:sp>
    </p:spTree>
    <p:extLst>
      <p:ext uri="{BB962C8B-B14F-4D97-AF65-F5344CB8AC3E}">
        <p14:creationId xmlns:p14="http://schemas.microsoft.com/office/powerpoint/2010/main" val="367499012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last</a:t>
            </a:r>
            <a:r>
              <a:rPr lang="en-US" baseline="0" dirty="0" smtClean="0"/>
              <a:t> thing I want to talk quickly about it user perception, after all </a:t>
            </a:r>
            <a:r>
              <a:rPr lang="en-US" i="1" baseline="0" dirty="0" err="1" smtClean="0"/>
              <a:t>performent</a:t>
            </a:r>
            <a:r>
              <a:rPr lang="en-US" i="1" baseline="0" dirty="0" smtClean="0"/>
              <a:t> is in the eye of the beholder.</a:t>
            </a:r>
            <a:endParaRPr lang="en-US" i="1" dirty="0"/>
          </a:p>
        </p:txBody>
      </p:sp>
      <p:sp>
        <p:nvSpPr>
          <p:cNvPr id="4" name="Slide Number Placeholder 3"/>
          <p:cNvSpPr>
            <a:spLocks noGrp="1"/>
          </p:cNvSpPr>
          <p:nvPr>
            <p:ph type="sldNum" sz="quarter" idx="10"/>
          </p:nvPr>
        </p:nvSpPr>
        <p:spPr/>
        <p:txBody>
          <a:bodyPr/>
          <a:lstStyle/>
          <a:p>
            <a:fld id="{DFD2167A-37F2-4A13-AEFB-A6E24EF2A755}" type="slidenum">
              <a:rPr lang="en-US" smtClean="0"/>
              <a:t>27</a:t>
            </a:fld>
            <a:endParaRPr lang="en-US"/>
          </a:p>
        </p:txBody>
      </p:sp>
    </p:spTree>
    <p:extLst>
      <p:ext uri="{BB962C8B-B14F-4D97-AF65-F5344CB8AC3E}">
        <p14:creationId xmlns:p14="http://schemas.microsoft.com/office/powerpoint/2010/main" val="93396216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i="0" kern="1200" dirty="0" smtClean="0">
                <a:solidFill>
                  <a:schemeClr val="tx1"/>
                </a:solidFill>
                <a:effectLst/>
                <a:latin typeface="+mn-lt"/>
                <a:ea typeface="+mn-ea"/>
                <a:cs typeface="+mn-cs"/>
              </a:rPr>
              <a:t>Research shows that people can start to detect differences between two durations when the percent difference (relative to the shorter duration) exceeds 20%</a:t>
            </a:r>
          </a:p>
          <a:p>
            <a:endParaRPr lang="en-US" i="0" dirty="0" smtClean="0"/>
          </a:p>
          <a:p>
            <a:r>
              <a:rPr lang="en-US" i="0" dirty="0" smtClean="0"/>
              <a:t>It’s important to understand that the biggest </a:t>
            </a:r>
            <a:r>
              <a:rPr lang="en-US" i="0" dirty="0" err="1" smtClean="0"/>
              <a:t>perf</a:t>
            </a:r>
            <a:r>
              <a:rPr lang="en-US" i="0" dirty="0" smtClean="0"/>
              <a:t> wins come the easiest. It</a:t>
            </a:r>
            <a:r>
              <a:rPr lang="en-US" i="0" baseline="0" dirty="0" smtClean="0"/>
              <a:t> gets more and more complex to continue to have large gains.</a:t>
            </a:r>
          </a:p>
          <a:p>
            <a:endParaRPr lang="en-US" i="0" baseline="0" dirty="0" smtClean="0"/>
          </a:p>
          <a:p>
            <a:r>
              <a:rPr lang="en-US" i="0" baseline="0" dirty="0" smtClean="0"/>
              <a:t>It’s easy to minify JS &amp; CSS. Harder to re-architect the application. More and more expertise it required to make the more difficult changes.</a:t>
            </a:r>
            <a:endParaRPr lang="en-US" i="0" dirty="0" smtClean="0"/>
          </a:p>
          <a:p>
            <a:endParaRPr lang="en-US" i="0" dirty="0" smtClean="0"/>
          </a:p>
          <a:p>
            <a:r>
              <a:rPr lang="en-US" i="0" dirty="0" smtClean="0"/>
              <a:t>As your performance campaigns</a:t>
            </a:r>
            <a:r>
              <a:rPr lang="en-US" i="0" baseline="0" dirty="0" smtClean="0"/>
              <a:t> continue, they become more and more about platform tuning (IIS &amp; SQL) &amp; architecture and require more specialized knowledge of the technologies or domain.</a:t>
            </a:r>
            <a:endParaRPr lang="en-US" i="0" dirty="0" smtClean="0"/>
          </a:p>
          <a:p>
            <a:endParaRPr lang="en-US" i="0" dirty="0" smtClean="0"/>
          </a:p>
          <a:p>
            <a:r>
              <a:rPr lang="en-US" i="0" dirty="0" smtClean="0"/>
              <a:t>Even</a:t>
            </a:r>
            <a:r>
              <a:rPr lang="en-US" i="0" baseline="0" dirty="0" smtClean="0"/>
              <a:t> as execution time goes down, perceived performance does not necessarily increase. At a given point a users perceived performance does not change – it’s important to understand to understand where the law of diminishing returns begins to affect you.</a:t>
            </a:r>
          </a:p>
          <a:p>
            <a:endParaRPr lang="en-US" i="0" baseline="0" dirty="0" smtClean="0"/>
          </a:p>
          <a:p>
            <a:r>
              <a:rPr lang="en-US" i="0" baseline="0" dirty="0" smtClean="0"/>
              <a:t>Good story about Jimmy Kimmel giving people on the street iPhone 4S’s and telling they were iPhone5’s. People played with it (while holding their own personal 4S in their other hand) and exclaimed that it was “so much faster” and “so much lighter”, </a:t>
            </a:r>
            <a:r>
              <a:rPr lang="en-US" i="0" baseline="0" dirty="0" err="1" smtClean="0"/>
              <a:t>etc</a:t>
            </a:r>
            <a:r>
              <a:rPr lang="en-US" i="0" baseline="0" dirty="0" smtClean="0"/>
              <a:t>, etc.</a:t>
            </a:r>
          </a:p>
          <a:p>
            <a:endParaRPr lang="en-US" i="0" baseline="0" dirty="0" smtClean="0"/>
          </a:p>
          <a:p>
            <a:r>
              <a:rPr lang="en-US" i="0" baseline="0" dirty="0" smtClean="0"/>
              <a:t>Explain yield curve.</a:t>
            </a:r>
          </a:p>
          <a:p>
            <a:endParaRPr lang="en-US" i="0" dirty="0" smtClean="0"/>
          </a:p>
          <a:p>
            <a:endParaRPr lang="en-US" i="0" dirty="0"/>
          </a:p>
        </p:txBody>
      </p:sp>
      <p:sp>
        <p:nvSpPr>
          <p:cNvPr id="4" name="Slide Number Placeholder 3"/>
          <p:cNvSpPr>
            <a:spLocks noGrp="1"/>
          </p:cNvSpPr>
          <p:nvPr>
            <p:ph type="sldNum" sz="quarter" idx="10"/>
          </p:nvPr>
        </p:nvSpPr>
        <p:spPr/>
        <p:txBody>
          <a:bodyPr/>
          <a:lstStyle/>
          <a:p>
            <a:fld id="{DFD2167A-37F2-4A13-AEFB-A6E24EF2A755}" type="slidenum">
              <a:rPr lang="en-US" smtClean="0"/>
              <a:t>28</a:t>
            </a:fld>
            <a:endParaRPr lang="en-US"/>
          </a:p>
        </p:txBody>
      </p:sp>
    </p:spTree>
    <p:extLst>
      <p:ext uri="{BB962C8B-B14F-4D97-AF65-F5344CB8AC3E}">
        <p14:creationId xmlns:p14="http://schemas.microsoft.com/office/powerpoint/2010/main" val="292225856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smtClean="0"/>
              <a:t>There are 3 main time limits (which are determined by human perceptual abilities) to keep in mind when optimizing web and application performance.</a:t>
            </a:r>
            <a:r>
              <a:rPr lang="en-US" i="0" baseline="0" dirty="0" smtClean="0"/>
              <a:t> They were originally published in 1968, and re-confirmed by </a:t>
            </a:r>
            <a:r>
              <a:rPr lang="en-US" i="0" baseline="0" dirty="0" err="1" smtClean="0"/>
              <a:t>Jakob</a:t>
            </a:r>
            <a:r>
              <a:rPr lang="en-US" i="0" baseline="0" dirty="0" smtClean="0"/>
              <a:t> Nielsen again in 1993 and 2005.</a:t>
            </a:r>
          </a:p>
          <a:p>
            <a:endParaRPr lang="en-US" i="0" baseline="0" dirty="0" smtClean="0"/>
          </a:p>
          <a:p>
            <a:r>
              <a:rPr lang="en-US" b="1" i="0" dirty="0" smtClean="0"/>
              <a:t>0.1 second</a:t>
            </a:r>
            <a:r>
              <a:rPr lang="en-US" i="0" dirty="0" smtClean="0"/>
              <a:t> is about the limit for having the user feel that the system is reacting instantaneously, meaning that no special feedback is necessary except to display the result.</a:t>
            </a:r>
          </a:p>
          <a:p>
            <a:endParaRPr lang="en-US" i="0" dirty="0" smtClean="0"/>
          </a:p>
          <a:p>
            <a:r>
              <a:rPr lang="en-US" b="1" i="0" dirty="0" smtClean="0"/>
              <a:t>1.0 second</a:t>
            </a:r>
            <a:r>
              <a:rPr lang="en-US" i="0" dirty="0" smtClean="0"/>
              <a:t> is about the limit for the user's flow of thought to stay uninterrupted, even though the user will notice the delay. Normally, no special feedback is necessary during delays of more than 0.1 but less than 1.0 second, but the user does lose the feeling of operating directly on the data.</a:t>
            </a:r>
          </a:p>
          <a:p>
            <a:endParaRPr lang="en-US" b="1" i="0" dirty="0" smtClean="0"/>
          </a:p>
          <a:p>
            <a:r>
              <a:rPr lang="en-US" b="1" i="0" dirty="0" smtClean="0"/>
              <a:t>10 seconds</a:t>
            </a:r>
            <a:r>
              <a:rPr lang="en-US" i="0" dirty="0" smtClean="0"/>
              <a:t> is about the limit for keeping the user's attention focused on the dialogue. For longer delays, users will want to perform other tasks while waiting for the computer to finish, so they should be given feedback indicating when the computer expects to be done. Feedback during the delay is especially important if the response time is likely to be highly variable, since users will then not know what to expect.</a:t>
            </a:r>
          </a:p>
          <a:p>
            <a:endParaRPr lang="en-US" i="0" dirty="0" smtClean="0"/>
          </a:p>
          <a:p>
            <a:r>
              <a:rPr lang="en-US" i="0" dirty="0" smtClean="0"/>
              <a:t>These numbers are upper bounds,</a:t>
            </a:r>
            <a:r>
              <a:rPr lang="en-US" i="0" baseline="0" dirty="0" smtClean="0"/>
              <a:t> not goals.</a:t>
            </a:r>
            <a:endParaRPr lang="en-US" i="0"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29</a:t>
            </a:fld>
            <a:endParaRPr lang="en-US"/>
          </a:p>
        </p:txBody>
      </p:sp>
    </p:spTree>
    <p:extLst>
      <p:ext uri="{BB962C8B-B14F-4D97-AF65-F5344CB8AC3E}">
        <p14:creationId xmlns:p14="http://schemas.microsoft.com/office/powerpoint/2010/main" val="21867580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smtClean="0"/>
              <a:t>So the first question</a:t>
            </a:r>
            <a:r>
              <a:rPr lang="en-US" i="0" baseline="0" dirty="0" smtClean="0"/>
              <a:t> is, why are we even here? Why does </a:t>
            </a:r>
            <a:r>
              <a:rPr lang="en-US" i="1" baseline="0" dirty="0" smtClean="0"/>
              <a:t>hashtag </a:t>
            </a:r>
            <a:r>
              <a:rPr lang="en-US" i="1" baseline="0" dirty="0" err="1" smtClean="0"/>
              <a:t>perf</a:t>
            </a:r>
            <a:r>
              <a:rPr lang="en-US" i="1" baseline="0" dirty="0" smtClean="0"/>
              <a:t> matter? (No Jimmy Fallon fans in the audience?) </a:t>
            </a:r>
            <a:r>
              <a:rPr lang="en-US" i="0" baseline="0" dirty="0" smtClean="0"/>
              <a:t>BTW this is the hashtag that the community uses to discus these matters, I’m not just making this stuff up!</a:t>
            </a:r>
            <a:endParaRPr lang="en-US" i="0" dirty="0" smtClean="0"/>
          </a:p>
          <a:p>
            <a:endParaRPr lang="en-US" i="0" dirty="0" smtClean="0"/>
          </a:p>
          <a:p>
            <a:r>
              <a:rPr lang="en-US" i="0" dirty="0" smtClean="0"/>
              <a:t>So why? Because web performance is user experience. </a:t>
            </a:r>
          </a:p>
          <a:p>
            <a:endParaRPr lang="en-US" i="0" dirty="0" smtClean="0"/>
          </a:p>
          <a:p>
            <a:r>
              <a:rPr lang="en-US" i="0" dirty="0" smtClean="0"/>
              <a:t>Users have high expectations for pages to load quickly, and after three seconds, up to 40% of users will abandon a site. </a:t>
            </a:r>
          </a:p>
          <a:p>
            <a:endParaRPr lang="en-US" i="0" dirty="0" smtClean="0"/>
          </a:p>
          <a:p>
            <a:r>
              <a:rPr lang="en-US" i="0" dirty="0" smtClean="0"/>
              <a:t>Case study after case study confirms</a:t>
            </a:r>
            <a:r>
              <a:rPr lang="en-US" i="0" baseline="0" dirty="0" smtClean="0"/>
              <a:t> this:</a:t>
            </a:r>
            <a:endParaRPr lang="en-US" i="0" dirty="0" smtClean="0"/>
          </a:p>
          <a:p>
            <a:endParaRPr lang="en-US" i="0" dirty="0" smtClean="0"/>
          </a:p>
          <a:p>
            <a:r>
              <a:rPr lang="en-US" i="0" dirty="0" smtClean="0"/>
              <a:t>Amazon</a:t>
            </a:r>
            <a:r>
              <a:rPr lang="en-US" i="0" baseline="0" dirty="0" smtClean="0"/>
              <a:t> </a:t>
            </a:r>
            <a:r>
              <a:rPr lang="en-US" i="0" dirty="0" smtClean="0"/>
              <a:t>found that 100 milliseconds of additional page load time decreased sales by one percent</a:t>
            </a:r>
          </a:p>
          <a:p>
            <a:r>
              <a:rPr lang="en-US" i="0" dirty="0" smtClean="0"/>
              <a:t>Google</a:t>
            </a:r>
            <a:r>
              <a:rPr lang="en-US" i="0" baseline="0" dirty="0" smtClean="0"/>
              <a:t> </a:t>
            </a:r>
            <a:r>
              <a:rPr lang="en-US" i="0" dirty="0" smtClean="0"/>
              <a:t>lost 20% of revenue and traffic due to half a second increase in page load time</a:t>
            </a:r>
          </a:p>
          <a:p>
            <a:r>
              <a:rPr lang="en-US" i="0" dirty="0" smtClean="0"/>
              <a:t>On mobiles </a:t>
            </a:r>
            <a:r>
              <a:rPr lang="en-US" i="0" dirty="0" err="1" smtClean="0"/>
              <a:t>Etsy</a:t>
            </a:r>
            <a:r>
              <a:rPr lang="en-US" i="0" dirty="0" smtClean="0"/>
              <a:t> found an increased bounce rate by 12% with 160KB of additional images DoubleClick reduced it by 12% by removing one client-side redirect</a:t>
            </a:r>
          </a:p>
          <a:p>
            <a:endParaRPr lang="en-US" i="0" dirty="0" smtClean="0"/>
          </a:p>
          <a:p>
            <a:r>
              <a:rPr lang="en-US" i="0" dirty="0" smtClean="0"/>
              <a:t>In</a:t>
            </a:r>
            <a:r>
              <a:rPr lang="en-US" i="0" baseline="0" dirty="0" smtClean="0"/>
              <a:t> a</a:t>
            </a:r>
            <a:r>
              <a:rPr lang="en-US" i="0" dirty="0" smtClean="0"/>
              <a:t>ddition, page load time is factored into search engine results, bumping faster sites higher in the results list than slower sites.</a:t>
            </a:r>
          </a:p>
          <a:p>
            <a:endParaRPr lang="en-US" i="0" dirty="0" smtClean="0"/>
          </a:p>
          <a:p>
            <a:r>
              <a:rPr lang="en-US" i="0" dirty="0" smtClean="0"/>
              <a:t>The bottom line is that</a:t>
            </a:r>
            <a:r>
              <a:rPr lang="en-US" i="0" baseline="0" dirty="0" smtClean="0"/>
              <a:t> performance</a:t>
            </a:r>
            <a:r>
              <a:rPr lang="en-US" i="0" dirty="0" smtClean="0"/>
              <a:t> optimizations</a:t>
            </a:r>
            <a:r>
              <a:rPr lang="en-US" i="0" baseline="0" dirty="0" smtClean="0"/>
              <a:t> have </a:t>
            </a:r>
            <a:r>
              <a:rPr lang="en-US" i="0" dirty="0" smtClean="0"/>
              <a:t>wide sweeping effect on the experience for your users, your</a:t>
            </a:r>
            <a:r>
              <a:rPr lang="en-US" i="0" baseline="0" dirty="0" smtClean="0"/>
              <a:t> </a:t>
            </a:r>
            <a:r>
              <a:rPr lang="en-US" i="0" dirty="0" smtClean="0"/>
              <a:t>business model, your search engine rankings</a:t>
            </a:r>
            <a:r>
              <a:rPr lang="en-US" i="0" baseline="0" dirty="0" smtClean="0"/>
              <a:t> and even</a:t>
            </a:r>
            <a:r>
              <a:rPr lang="en-US" i="0" dirty="0" smtClean="0"/>
              <a:t> things like battery life on mobile devices.</a:t>
            </a:r>
          </a:p>
          <a:p>
            <a:endParaRPr lang="en-US" i="0" baseline="0" dirty="0" smtClean="0"/>
          </a:p>
          <a:p>
            <a:r>
              <a:rPr lang="en-US" i="0" baseline="0" dirty="0" smtClean="0"/>
              <a:t>Here’s the way I like to look at performance:</a:t>
            </a:r>
          </a:p>
        </p:txBody>
      </p:sp>
      <p:sp>
        <p:nvSpPr>
          <p:cNvPr id="4" name="Slide Number Placeholder 3"/>
          <p:cNvSpPr>
            <a:spLocks noGrp="1"/>
          </p:cNvSpPr>
          <p:nvPr>
            <p:ph type="sldNum" sz="quarter" idx="10"/>
          </p:nvPr>
        </p:nvSpPr>
        <p:spPr/>
        <p:txBody>
          <a:bodyPr/>
          <a:lstStyle/>
          <a:p>
            <a:fld id="{DFD2167A-37F2-4A13-AEFB-A6E24EF2A755}" type="slidenum">
              <a:rPr lang="en-US" smtClean="0"/>
              <a:t>3</a:t>
            </a:fld>
            <a:endParaRPr lang="en-US"/>
          </a:p>
        </p:txBody>
      </p:sp>
    </p:spTree>
    <p:extLst>
      <p:ext uri="{BB962C8B-B14F-4D97-AF65-F5344CB8AC3E}">
        <p14:creationId xmlns:p14="http://schemas.microsoft.com/office/powerpoint/2010/main" val="25371058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smtClean="0"/>
              <a:t>Expressing time ranges: Between X to Y</a:t>
            </a:r>
          </a:p>
          <a:p>
            <a:r>
              <a:rPr lang="en-US" i="0" dirty="0" smtClean="0"/>
              <a:t>Expressing upper limits: Less than X</a:t>
            </a:r>
          </a:p>
          <a:p>
            <a:r>
              <a:rPr lang="en-US" i="0" dirty="0" smtClean="0"/>
              <a:t>Expressing time remaining</a:t>
            </a:r>
            <a:endParaRPr lang="en-US" i="0" dirty="0"/>
          </a:p>
        </p:txBody>
      </p:sp>
      <p:sp>
        <p:nvSpPr>
          <p:cNvPr id="4" name="Slide Number Placeholder 3"/>
          <p:cNvSpPr>
            <a:spLocks noGrp="1"/>
          </p:cNvSpPr>
          <p:nvPr>
            <p:ph type="sldNum" sz="quarter" idx="10"/>
          </p:nvPr>
        </p:nvSpPr>
        <p:spPr/>
        <p:txBody>
          <a:bodyPr/>
          <a:lstStyle/>
          <a:p>
            <a:fld id="{DFD2167A-37F2-4A13-AEFB-A6E24EF2A755}" type="slidenum">
              <a:rPr lang="en-US" smtClean="0"/>
              <a:t>30</a:t>
            </a:fld>
            <a:endParaRPr lang="en-US"/>
          </a:p>
        </p:txBody>
      </p:sp>
    </p:spTree>
    <p:extLst>
      <p:ext uri="{BB962C8B-B14F-4D97-AF65-F5344CB8AC3E}">
        <p14:creationId xmlns:p14="http://schemas.microsoft.com/office/powerpoint/2010/main" val="303358314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FD2167A-37F2-4A13-AEFB-A6E24EF2A755}" type="slidenum">
              <a:rPr lang="en-US" smtClean="0"/>
              <a:t>31</a:t>
            </a:fld>
            <a:endParaRPr lang="en-US"/>
          </a:p>
        </p:txBody>
      </p:sp>
    </p:spTree>
    <p:extLst>
      <p:ext uri="{BB962C8B-B14F-4D97-AF65-F5344CB8AC3E}">
        <p14:creationId xmlns:p14="http://schemas.microsoft.com/office/powerpoint/2010/main" val="203642201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FD2167A-37F2-4A13-AEFB-A6E24EF2A755}" type="slidenum">
              <a:rPr lang="en-US" smtClean="0"/>
              <a:t>32</a:t>
            </a:fld>
            <a:endParaRPr lang="en-US"/>
          </a:p>
        </p:txBody>
      </p:sp>
    </p:spTree>
    <p:extLst>
      <p:ext uri="{BB962C8B-B14F-4D97-AF65-F5344CB8AC3E}">
        <p14:creationId xmlns:p14="http://schemas.microsoft.com/office/powerpoint/2010/main" val="212105557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Show off webpagetest.org and Speed Index</a:t>
            </a:r>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33</a:t>
            </a:fld>
            <a:endParaRPr lang="en-US"/>
          </a:p>
        </p:txBody>
      </p:sp>
    </p:spTree>
    <p:extLst>
      <p:ext uri="{BB962C8B-B14F-4D97-AF65-F5344CB8AC3E}">
        <p14:creationId xmlns:p14="http://schemas.microsoft.com/office/powerpoint/2010/main" val="125272810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FD2167A-37F2-4A13-AEFB-A6E24EF2A755}" type="slidenum">
              <a:rPr lang="en-US" smtClean="0"/>
              <a:t>34</a:t>
            </a:fld>
            <a:endParaRPr lang="en-US"/>
          </a:p>
        </p:txBody>
      </p:sp>
    </p:spTree>
    <p:extLst>
      <p:ext uri="{BB962C8B-B14F-4D97-AF65-F5344CB8AC3E}">
        <p14:creationId xmlns:p14="http://schemas.microsoft.com/office/powerpoint/2010/main" val="10006544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smtClean="0"/>
              <a:t>Most of you are probably familiar</a:t>
            </a:r>
            <a:r>
              <a:rPr lang="en-US" i="0" baseline="0" dirty="0" smtClean="0"/>
              <a:t> with Maslow’s hierarchy of needs (on the left). The gist is </a:t>
            </a:r>
            <a:r>
              <a:rPr lang="en-US" i="0" dirty="0" smtClean="0"/>
              <a:t>that humans have basic life needs that must be met before other, more advanced needs can be considered. You have to have physical safety before you’ll</a:t>
            </a:r>
            <a:r>
              <a:rPr lang="en-US" i="0" baseline="0" dirty="0" smtClean="0"/>
              <a:t> worry about your self esteem for example.</a:t>
            </a:r>
            <a:r>
              <a:rPr lang="en-US" i="0" dirty="0" smtClean="0"/>
              <a:t> Maslow’s theory states that humans</a:t>
            </a:r>
            <a:r>
              <a:rPr lang="en-US" i="0" baseline="0" dirty="0" smtClean="0"/>
              <a:t> flourish when the top tier of their needs are met.</a:t>
            </a:r>
            <a:endParaRPr lang="en-US" i="0" dirty="0" smtClean="0"/>
          </a:p>
          <a:p>
            <a:endParaRPr lang="en-US" i="0" dirty="0" smtClean="0"/>
          </a:p>
          <a:p>
            <a:r>
              <a:rPr lang="en-US" i="0" dirty="0" smtClean="0"/>
              <a:t>Aaron Walter, a very well respected member of the web development community (he’s the director of UX at </a:t>
            </a:r>
            <a:r>
              <a:rPr lang="en-US" i="0" dirty="0" err="1" smtClean="0"/>
              <a:t>mailChimp</a:t>
            </a:r>
            <a:r>
              <a:rPr lang="en-US" i="0" dirty="0" smtClean="0"/>
              <a:t>)</a:t>
            </a:r>
            <a:r>
              <a:rPr lang="en-US" i="0" baseline="0" dirty="0" smtClean="0"/>
              <a:t> suggests that users of software operate in a very similar hierarchy of needs, which I’ve slightly modified on the right.</a:t>
            </a:r>
          </a:p>
          <a:p>
            <a:pPr marL="228600" indent="-228600">
              <a:buFont typeface="+mj-lt"/>
              <a:buAutoNum type="arabicPeriod"/>
            </a:pPr>
            <a:r>
              <a:rPr lang="en-US" i="0" baseline="0" dirty="0" smtClean="0"/>
              <a:t>Software a user interacts with must first and foremost be functional – they must solve a problem.</a:t>
            </a:r>
          </a:p>
          <a:p>
            <a:pPr marL="228600" indent="-228600">
              <a:buFont typeface="+mj-lt"/>
              <a:buAutoNum type="arabicPeriod"/>
            </a:pPr>
            <a:r>
              <a:rPr lang="en-US" i="0" baseline="0" dirty="0" smtClean="0"/>
              <a:t>Next, they need to be reliable. We all remember the twitter fail whale and the pain that caused us.</a:t>
            </a:r>
          </a:p>
          <a:p>
            <a:pPr marL="228600" indent="-228600">
              <a:buFont typeface="+mj-lt"/>
              <a:buAutoNum type="arabicPeriod"/>
            </a:pPr>
            <a:r>
              <a:rPr lang="en-US" i="0" baseline="0" dirty="0" smtClean="0"/>
              <a:t>The interface then needs to be useable. Useable interfaces are easy to learn, easy to use and easy to remember.</a:t>
            </a:r>
          </a:p>
          <a:p>
            <a:pPr marL="228600" indent="-228600">
              <a:buFont typeface="+mj-lt"/>
              <a:buAutoNum type="arabicPeriod"/>
            </a:pPr>
            <a:r>
              <a:rPr lang="en-US" i="0" baseline="0" dirty="0" smtClean="0"/>
              <a:t>Once useable, they need to be “</a:t>
            </a:r>
            <a:r>
              <a:rPr lang="en-US" i="0" baseline="0" dirty="0" err="1" smtClean="0"/>
              <a:t>performant</a:t>
            </a:r>
            <a:r>
              <a:rPr lang="en-US" i="0" baseline="0" dirty="0" smtClean="0"/>
              <a:t>”, which is not really a word, but neither is </a:t>
            </a:r>
            <a:r>
              <a:rPr lang="en-US" i="0" baseline="0" dirty="0" err="1" smtClean="0"/>
              <a:t>ain’t</a:t>
            </a:r>
            <a:r>
              <a:rPr lang="en-US" i="0" baseline="0" dirty="0" smtClean="0"/>
              <a:t> and that </a:t>
            </a:r>
            <a:r>
              <a:rPr lang="en-US" i="0" baseline="0" dirty="0" err="1" smtClean="0"/>
              <a:t>ain’t</a:t>
            </a:r>
            <a:r>
              <a:rPr lang="en-US" i="0" baseline="0" dirty="0" smtClean="0"/>
              <a:t> stopping me. Once </a:t>
            </a:r>
            <a:r>
              <a:rPr lang="en-US" i="0" baseline="0" dirty="0" err="1" smtClean="0"/>
              <a:t>performant</a:t>
            </a:r>
            <a:r>
              <a:rPr lang="en-US" i="0" baseline="0" dirty="0" smtClean="0"/>
              <a:t> your users will deem your software as</a:t>
            </a:r>
          </a:p>
          <a:p>
            <a:pPr marL="228600" indent="-228600">
              <a:buFont typeface="+mj-lt"/>
              <a:buAutoNum type="arabicPeriod"/>
            </a:pPr>
            <a:r>
              <a:rPr lang="en-US" i="0" baseline="0" dirty="0" smtClean="0"/>
              <a:t>PLEASURABLE!</a:t>
            </a:r>
          </a:p>
          <a:p>
            <a:pPr marL="0" indent="0">
              <a:buFont typeface="+mj-lt"/>
              <a:buNone/>
            </a:pPr>
            <a:endParaRPr lang="en-US" i="0" baseline="0" dirty="0" smtClean="0"/>
          </a:p>
          <a:p>
            <a:pPr marL="0" indent="0">
              <a:buFont typeface="+mj-lt"/>
              <a:buNone/>
            </a:pPr>
            <a:r>
              <a:rPr lang="en-US" i="0" baseline="0" dirty="0" smtClean="0"/>
              <a:t>Of course we need to take care of the fundamental basics first (IE no premature optimization!), but if we don’t climb up the hierarchy we’ll never create an experience our users love.</a:t>
            </a:r>
          </a:p>
          <a:p>
            <a:pPr marL="0" indent="0">
              <a:buFont typeface="+mj-lt"/>
              <a:buNone/>
            </a:pPr>
            <a:endParaRPr lang="en-US" i="0" baseline="0" dirty="0" smtClean="0"/>
          </a:p>
          <a:p>
            <a:r>
              <a:rPr lang="en-US" i="0" dirty="0" smtClean="0"/>
              <a:t>So, most of us in the room probably buy into this, or at least the theory that fast is a feature.</a:t>
            </a:r>
            <a:r>
              <a:rPr lang="en-US" i="0" baseline="0" dirty="0" smtClean="0"/>
              <a:t> </a:t>
            </a:r>
          </a:p>
          <a:p>
            <a:endParaRPr lang="en-US" i="0" baseline="0" dirty="0" smtClean="0"/>
          </a:p>
          <a:p>
            <a:r>
              <a:rPr lang="en-US" i="0" baseline="0" dirty="0" smtClean="0"/>
              <a:t>I’ve tried to improve my application’s performance in the past – and to learn from others in the space, but I just basically feel like poor Peter Brenner learning to surf from a so called expert. You guys know what I’m talking about in the movie Forgetting Sarah Marshall.</a:t>
            </a:r>
            <a:endParaRPr lang="en-US" i="0" dirty="0"/>
          </a:p>
        </p:txBody>
      </p:sp>
      <p:sp>
        <p:nvSpPr>
          <p:cNvPr id="4" name="Slide Number Placeholder 3"/>
          <p:cNvSpPr>
            <a:spLocks noGrp="1"/>
          </p:cNvSpPr>
          <p:nvPr>
            <p:ph type="sldNum" sz="quarter" idx="10"/>
          </p:nvPr>
        </p:nvSpPr>
        <p:spPr/>
        <p:txBody>
          <a:bodyPr/>
          <a:lstStyle/>
          <a:p>
            <a:fld id="{DFD2167A-37F2-4A13-AEFB-A6E24EF2A755}" type="slidenum">
              <a:rPr lang="en-US" smtClean="0"/>
              <a:t>4</a:t>
            </a:fld>
            <a:endParaRPr lang="en-US"/>
          </a:p>
        </p:txBody>
      </p:sp>
    </p:spTree>
    <p:extLst>
      <p:ext uri="{BB962C8B-B14F-4D97-AF65-F5344CB8AC3E}">
        <p14:creationId xmlns:p14="http://schemas.microsoft.com/office/powerpoint/2010/main" val="16418494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baseline="0" dirty="0" smtClean="0"/>
              <a:t>The conventional wisdom is to “do less” – but with managers and users looking for features, we’ve still got to do something – so let’s put together a plan off attack to make our stakeholders happy and our applications snappy.</a:t>
            </a:r>
            <a:endParaRPr lang="en-US" i="0" dirty="0"/>
          </a:p>
        </p:txBody>
      </p:sp>
      <p:sp>
        <p:nvSpPr>
          <p:cNvPr id="4" name="Slide Number Placeholder 3"/>
          <p:cNvSpPr>
            <a:spLocks noGrp="1"/>
          </p:cNvSpPr>
          <p:nvPr>
            <p:ph type="sldNum" sz="quarter" idx="10"/>
          </p:nvPr>
        </p:nvSpPr>
        <p:spPr/>
        <p:txBody>
          <a:bodyPr/>
          <a:lstStyle/>
          <a:p>
            <a:fld id="{DFD2167A-37F2-4A13-AEFB-A6E24EF2A755}" type="slidenum">
              <a:rPr lang="en-US" smtClean="0"/>
              <a:t>5</a:t>
            </a:fld>
            <a:endParaRPr lang="en-US"/>
          </a:p>
        </p:txBody>
      </p:sp>
    </p:spTree>
    <p:extLst>
      <p:ext uri="{BB962C8B-B14F-4D97-AF65-F5344CB8AC3E}">
        <p14:creationId xmlns:p14="http://schemas.microsoft.com/office/powerpoint/2010/main" val="18699553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itchFamily="34" charset="0"/>
              <a:buNone/>
            </a:pPr>
            <a:r>
              <a:rPr lang="en-US" b="0" i="0" baseline="0" dirty="0" smtClean="0"/>
              <a:t>So here’s our plan of attack:</a:t>
            </a:r>
          </a:p>
          <a:p>
            <a:pPr marL="0" indent="0">
              <a:buFont typeface="Arial" pitchFamily="34" charset="0"/>
              <a:buNone/>
            </a:pPr>
            <a:endParaRPr lang="en-US" b="0" i="0" baseline="0" dirty="0" smtClean="0"/>
          </a:p>
          <a:p>
            <a:pPr marL="0" indent="0">
              <a:buFont typeface="Arial" pitchFamily="34" charset="0"/>
              <a:buNone/>
            </a:pPr>
            <a:r>
              <a:rPr lang="en-US" b="0" i="0" baseline="0" dirty="0" smtClean="0"/>
              <a:t>First we need to have Measurable Improvements.</a:t>
            </a:r>
          </a:p>
          <a:p>
            <a:pPr marL="0" indent="0">
              <a:buFont typeface="Arial" pitchFamily="34" charset="0"/>
              <a:buNone/>
            </a:pPr>
            <a:r>
              <a:rPr lang="en-US" b="0" i="0" baseline="0" dirty="0" smtClean="0"/>
              <a:t>This follows along with the age old adage to measure twice and cut once. We’ll be looking at lots of instruments to measure with in this session, but even if you don’t use the ones I show – use SOMETHING</a:t>
            </a:r>
          </a:p>
          <a:p>
            <a:pPr marL="171450" indent="-171450">
              <a:buFont typeface="Arial" pitchFamily="34" charset="0"/>
              <a:buChar char="•"/>
            </a:pPr>
            <a:endParaRPr lang="en-US" b="0" i="0" dirty="0" smtClean="0"/>
          </a:p>
          <a:p>
            <a:r>
              <a:rPr lang="en-US" b="0" i="0" dirty="0" smtClean="0"/>
              <a:t>Next</a:t>
            </a:r>
            <a:r>
              <a:rPr lang="en-US" b="0" i="0" baseline="0" dirty="0" smtClean="0"/>
              <a:t> you’ll want to make sure you have </a:t>
            </a:r>
            <a:r>
              <a:rPr lang="en-US" b="0" i="0" dirty="0" smtClean="0"/>
              <a:t>Platform Stability and </a:t>
            </a:r>
            <a:r>
              <a:rPr lang="en-US" b="0" i="0" baseline="0" dirty="0" smtClean="0"/>
              <a:t>Environment Neutrality</a:t>
            </a:r>
            <a:endParaRPr lang="en-US" b="0" i="0" dirty="0" smtClean="0"/>
          </a:p>
          <a:p>
            <a:pPr marL="0" indent="0">
              <a:buFont typeface="Arial" pitchFamily="34" charset="0"/>
              <a:buNone/>
            </a:pPr>
            <a:r>
              <a:rPr lang="en-US" b="0" i="0" dirty="0" smtClean="0"/>
              <a:t>Basically make sure you are doing apples at</a:t>
            </a:r>
            <a:r>
              <a:rPr lang="en-US" b="0" i="0" baseline="0" dirty="0" smtClean="0"/>
              <a:t> apples comparisons in your before and after measurements. Use the same machine, remove outside factors that could affect your measurements like </a:t>
            </a:r>
            <a:r>
              <a:rPr lang="en-US" b="0" i="0" baseline="0" dirty="0" err="1" smtClean="0"/>
              <a:t>cron</a:t>
            </a:r>
            <a:r>
              <a:rPr lang="en-US" b="0" i="0" baseline="0" dirty="0" smtClean="0"/>
              <a:t> jobs, primed caches or anti-virus software.</a:t>
            </a:r>
            <a:endParaRPr lang="en-US" b="0" i="0" dirty="0" smtClean="0"/>
          </a:p>
          <a:p>
            <a:pPr marL="0" indent="0">
              <a:buFont typeface="Arial" pitchFamily="34" charset="0"/>
              <a:buNone/>
            </a:pPr>
            <a:endParaRPr lang="en-US" b="0" i="0" dirty="0" smtClean="0"/>
          </a:p>
          <a:p>
            <a:pPr marL="0" indent="0">
              <a:buFont typeface="Arial" pitchFamily="34" charset="0"/>
              <a:buNone/>
            </a:pPr>
            <a:r>
              <a:rPr lang="en-US" b="0" i="0" dirty="0" smtClean="0"/>
              <a:t>Be sure you are doing the most good for the most people by staying Scenario Focused</a:t>
            </a:r>
          </a:p>
          <a:p>
            <a:pPr marL="0" indent="0">
              <a:buFont typeface="Arial" pitchFamily="34" charset="0"/>
              <a:buNone/>
            </a:pPr>
            <a:r>
              <a:rPr lang="en-US" b="0" i="0" dirty="0" smtClean="0"/>
              <a:t>You do</a:t>
            </a:r>
            <a:r>
              <a:rPr lang="en-US" b="0" i="0" baseline="0" dirty="0" smtClean="0"/>
              <a:t> not “improve the performance of your application”, instead profile scenarios/common click paths and try to make the most common ones faster.</a:t>
            </a:r>
          </a:p>
          <a:p>
            <a:pPr marL="0" indent="0">
              <a:buFont typeface="Arial" pitchFamily="34" charset="0"/>
              <a:buNone/>
            </a:pPr>
            <a:endParaRPr lang="en-US" b="0" i="0" baseline="0" dirty="0" smtClean="0"/>
          </a:p>
          <a:p>
            <a:pPr marL="0" indent="0">
              <a:buFont typeface="Arial" pitchFamily="34" charset="0"/>
              <a:buNone/>
            </a:pPr>
            <a:r>
              <a:rPr lang="en-US" b="0" i="0" baseline="0" dirty="0" smtClean="0"/>
              <a:t>Make sure you Set Goals Before you do your Analysis</a:t>
            </a:r>
          </a:p>
          <a:p>
            <a:pPr marL="171450" indent="-171450">
              <a:buFont typeface="Arial" pitchFamily="34" charset="0"/>
              <a:buChar char="•"/>
            </a:pPr>
            <a:r>
              <a:rPr lang="en-US" b="0" i="0" baseline="0" dirty="0" smtClean="0"/>
              <a:t>Identify your limit (two weeks of best effort, work until scenario x is down to Y time, etc.) Get there and don’t go any further without getting user feedback. No need to over optimize.</a:t>
            </a:r>
          </a:p>
          <a:p>
            <a:pPr marL="171450" indent="-171450">
              <a:buFont typeface="Arial" pitchFamily="34" charset="0"/>
              <a:buChar char="•"/>
            </a:pPr>
            <a:r>
              <a:rPr lang="en-US" b="0" i="0" baseline="0" dirty="0" smtClean="0"/>
              <a:t>The </a:t>
            </a:r>
            <a:r>
              <a:rPr lang="en-US" b="0" i="0" baseline="0" dirty="0" err="1" smtClean="0"/>
              <a:t>Trello</a:t>
            </a:r>
            <a:r>
              <a:rPr lang="en-US" b="0" i="0" baseline="0" dirty="0" smtClean="0"/>
              <a:t> team recently set a goal to improve the rendering of their card board view by 10% every day for 5 days – there is a great blog post about how they did it</a:t>
            </a:r>
            <a:endParaRPr lang="en-US" b="0" i="0" dirty="0" smtClean="0"/>
          </a:p>
          <a:p>
            <a:endParaRPr lang="en-US" b="0" i="0" dirty="0" smtClean="0"/>
          </a:p>
          <a:p>
            <a:pPr marL="0" indent="0">
              <a:buFont typeface="Arial" pitchFamily="34" charset="0"/>
              <a:buNone/>
            </a:pPr>
            <a:r>
              <a:rPr lang="en-US" b="0" i="0" dirty="0" smtClean="0"/>
              <a:t>And finally, the most important rule</a:t>
            </a:r>
            <a:r>
              <a:rPr lang="en-US" b="0" i="0" baseline="0" dirty="0" smtClean="0"/>
              <a:t> in the attack plan is to work in the order of </a:t>
            </a:r>
            <a:r>
              <a:rPr lang="en-US" b="0" i="0" dirty="0" smtClean="0"/>
              <a:t>Descending Granularity </a:t>
            </a:r>
          </a:p>
          <a:p>
            <a:pPr marL="171450" indent="-171450">
              <a:buFont typeface="Arial" pitchFamily="34" charset="0"/>
              <a:buChar char="•"/>
            </a:pPr>
            <a:r>
              <a:rPr lang="en-US" b="0" i="0" dirty="0" smtClean="0"/>
              <a:t>Start with the biggest problems first and work your way to the smaller problems.</a:t>
            </a:r>
          </a:p>
          <a:p>
            <a:endParaRPr lang="en-US" b="0" i="0" dirty="0" smtClean="0"/>
          </a:p>
          <a:p>
            <a:r>
              <a:rPr lang="en-US" b="0" i="0" dirty="0" smtClean="0"/>
              <a:t>In general, when dealing with the web, there are two steps. The</a:t>
            </a:r>
            <a:r>
              <a:rPr lang="en-US" b="0" i="0" baseline="0" dirty="0" smtClean="0"/>
              <a:t> user GETTING the app and the user USING the app. Getting the app is typically where </a:t>
            </a:r>
            <a:r>
              <a:rPr lang="en-US" b="0" i="0" dirty="0" smtClean="0"/>
              <a:t>the</a:t>
            </a:r>
            <a:r>
              <a:rPr lang="en-US" b="0" i="0" baseline="0" dirty="0" smtClean="0"/>
              <a:t> largest performance problems exists. As such it is where the most effort in documenting best practices has gone and where we’ll start our focus.</a:t>
            </a:r>
            <a:endParaRPr lang="en-US" b="0" i="0"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6</a:t>
            </a:fld>
            <a:endParaRPr lang="en-US"/>
          </a:p>
        </p:txBody>
      </p:sp>
    </p:spTree>
    <p:extLst>
      <p:ext uri="{BB962C8B-B14F-4D97-AF65-F5344CB8AC3E}">
        <p14:creationId xmlns:p14="http://schemas.microsoft.com/office/powerpoint/2010/main" val="30877421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dirty="0" smtClean="0"/>
              <a:t>I love baseball and Louisville</a:t>
            </a:r>
            <a:r>
              <a:rPr lang="en-US" b="0" baseline="0" dirty="0" smtClean="0"/>
              <a:t> is a real baseball town. Just Monday I got to enjoy some time at the Slugger Factory just a few block from here.</a:t>
            </a:r>
          </a:p>
          <a:p>
            <a:pPr marL="0" marR="0" indent="0" algn="l" defTabSz="914400" rtl="0" eaLnBrk="1" fontAlgn="auto" latinLnBrk="0" hangingPunct="1">
              <a:lnSpc>
                <a:spcPct val="100000"/>
              </a:lnSpc>
              <a:spcBef>
                <a:spcPts val="0"/>
              </a:spcBef>
              <a:spcAft>
                <a:spcPts val="0"/>
              </a:spcAft>
              <a:buClrTx/>
              <a:buSzTx/>
              <a:buFontTx/>
              <a:buNone/>
              <a:tabLst/>
              <a:defRPr/>
            </a:pPr>
            <a:endParaRPr lang="en-US" b="0"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smtClean="0"/>
              <a:t>Because I love baseball so much, I’ve created this simple little app that catalogs all 160 mascots from minor league baseball teams.</a:t>
            </a:r>
            <a:endParaRPr lang="en-US" b="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b="1"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[DEMO</a:t>
            </a:r>
            <a:r>
              <a:rPr lang="en-US" b="1" baseline="0" dirty="0" smtClean="0"/>
              <a:t>]</a:t>
            </a:r>
          </a:p>
          <a:p>
            <a:pPr marL="0" marR="0" indent="0" algn="l" defTabSz="914400" rtl="0" eaLnBrk="1" fontAlgn="auto" latinLnBrk="0" hangingPunct="1">
              <a:lnSpc>
                <a:spcPct val="100000"/>
              </a:lnSpc>
              <a:spcBef>
                <a:spcPts val="0"/>
              </a:spcBef>
              <a:spcAft>
                <a:spcPts val="0"/>
              </a:spcAft>
              <a:buClrTx/>
              <a:buSzTx/>
              <a:buFontTx/>
              <a:buNone/>
              <a:tabLst/>
              <a:defRPr/>
            </a:pPr>
            <a:endParaRPr lang="en-US" b="1"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0" i="0" baseline="0" dirty="0" smtClean="0"/>
              <a:t>Audits and </a:t>
            </a:r>
            <a:r>
              <a:rPr lang="en-US" b="0" i="0" baseline="0" dirty="0" err="1" smtClean="0"/>
              <a:t>PageSpeed</a:t>
            </a:r>
            <a:r>
              <a:rPr lang="en-US" b="0" i="0" baseline="0" dirty="0" smtClean="0"/>
              <a:t> produce actionable items.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0" i="0" baseline="0" dirty="0" smtClean="0"/>
              <a:t>Most of the recommendations come in the form of smart ways to “Do Less” (both items and bytes)</a:t>
            </a:r>
            <a:endParaRPr lang="en-US" b="0" i="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0" baseline="0" dirty="0" smtClean="0"/>
              <a:t>On Texas Page we start at 27 requests and 637 KB and get down to 13 requests and 97.6 KB</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b="0" baseline="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baseline="0" smtClean="0"/>
              <a:t>[Revert </a:t>
            </a:r>
            <a:r>
              <a:rPr lang="en-US" b="1" baseline="0" dirty="0" smtClean="0"/>
              <a:t>changes &amp; </a:t>
            </a:r>
            <a:r>
              <a:rPr lang="en-US" b="1" baseline="0" smtClean="0"/>
              <a:t>Disable Fiddler]</a:t>
            </a:r>
            <a:endParaRPr lang="en-US" b="1"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smtClean="0"/>
          </a:p>
          <a:p>
            <a:r>
              <a:rPr lang="en-US" i="0" baseline="0" dirty="0" smtClean="0"/>
              <a:t>In addition to doing less, we can also Do it Later (procrastinate) and Do it Sooner (anticipate)</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7</a:t>
            </a:fld>
            <a:endParaRPr lang="en-US"/>
          </a:p>
        </p:txBody>
      </p:sp>
    </p:spTree>
    <p:extLst>
      <p:ext uri="{BB962C8B-B14F-4D97-AF65-F5344CB8AC3E}">
        <p14:creationId xmlns:p14="http://schemas.microsoft.com/office/powerpoint/2010/main" val="29946448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i="0" dirty="0" smtClean="0"/>
              <a:t>You can also improve the</a:t>
            </a:r>
            <a:r>
              <a:rPr lang="en-US" i="0" baseline="0" dirty="0" smtClean="0"/>
              <a:t> critical rendering path by doing things later.</a:t>
            </a:r>
            <a:endParaRPr lang="en-US" i="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i="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i="0" dirty="0" smtClean="0"/>
              <a:t>Common best practices will tell you to move script tags to the bottom of the page because they block page rendering,</a:t>
            </a:r>
            <a:r>
              <a:rPr lang="en-US" i="0" baseline="0" dirty="0" smtClean="0"/>
              <a:t> but sometimes you can’t because you are using a 3</a:t>
            </a:r>
            <a:r>
              <a:rPr lang="en-US" i="0" baseline="30000" dirty="0" smtClean="0"/>
              <a:t>rd</a:t>
            </a:r>
            <a:r>
              <a:rPr lang="en-US" i="0" baseline="0" dirty="0" smtClean="0"/>
              <a:t> party script. In these cases you can use the </a:t>
            </a:r>
            <a:r>
              <a:rPr lang="en-US" i="0" baseline="0" dirty="0" err="1" smtClean="0"/>
              <a:t>async</a:t>
            </a:r>
            <a:r>
              <a:rPr lang="en-US" i="0" baseline="0" dirty="0" smtClean="0"/>
              <a:t> attribute to tell the browser to download this script later on.</a:t>
            </a:r>
            <a:endParaRPr lang="en-US" i="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i="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i="0" dirty="0" smtClean="0"/>
              <a:t>People also delay the loading of images or video until there is some user interaction. The Resource Priorities spec</a:t>
            </a:r>
            <a:r>
              <a:rPr lang="en-US" i="0" baseline="0" dirty="0" smtClean="0"/>
              <a:t> is currently a working draft and is partially supported in IE11.</a:t>
            </a:r>
            <a:endParaRPr lang="en-US" i="0"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i="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i="0" baseline="0" dirty="0" smtClean="0"/>
              <a:t>So this is procrastinating but we can also anticipate.</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i="0"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8</a:t>
            </a:fld>
            <a:endParaRPr lang="en-US"/>
          </a:p>
        </p:txBody>
      </p:sp>
    </p:spTree>
    <p:extLst>
      <p:ext uri="{BB962C8B-B14F-4D97-AF65-F5344CB8AC3E}">
        <p14:creationId xmlns:p14="http://schemas.microsoft.com/office/powerpoint/2010/main" val="23385792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smtClean="0"/>
              <a:t>There are three ways to anticipate a users</a:t>
            </a:r>
            <a:r>
              <a:rPr lang="en-US" i="0" baseline="0" dirty="0" smtClean="0"/>
              <a:t> needs.</a:t>
            </a:r>
          </a:p>
          <a:p>
            <a:endParaRPr lang="en-US" i="0" baseline="0" dirty="0" smtClean="0"/>
          </a:p>
          <a:p>
            <a:r>
              <a:rPr lang="en-US" i="0" baseline="0" dirty="0" smtClean="0"/>
              <a:t>The first is </a:t>
            </a:r>
            <a:r>
              <a:rPr lang="en-US" i="0" dirty="0" smtClean="0"/>
              <a:t>DNS-</a:t>
            </a:r>
            <a:r>
              <a:rPr lang="en-US" i="0" dirty="0" err="1" smtClean="0"/>
              <a:t>prefetch</a:t>
            </a:r>
            <a:r>
              <a:rPr lang="en-US" i="0" baseline="0" dirty="0" smtClean="0"/>
              <a:t> which works in the newest versions of all browsers. This tag will cause the browser to start resolving a DNS host name which it is doing other work and  can save a few hundred milliseconds and is lite weight.</a:t>
            </a:r>
          </a:p>
          <a:p>
            <a:r>
              <a:rPr lang="en-US" i="1" baseline="0" dirty="0" smtClean="0"/>
              <a:t/>
            </a:r>
            <a:br>
              <a:rPr lang="en-US" i="1" baseline="0" dirty="0" smtClean="0"/>
            </a:br>
            <a:r>
              <a:rPr lang="en-US" i="0" baseline="0" dirty="0" err="1" smtClean="0"/>
              <a:t>Prefetch</a:t>
            </a:r>
            <a:r>
              <a:rPr lang="en-US" i="0" baseline="0" dirty="0" smtClean="0"/>
              <a:t> does one better and loads an asset entirely (not just the DNS)– but is pointless if the asset isn’t cacheable!</a:t>
            </a:r>
          </a:p>
          <a:p>
            <a:endParaRPr lang="en-US" dirty="0" smtClean="0"/>
          </a:p>
          <a:p>
            <a:r>
              <a:rPr lang="en-US" i="0" dirty="0" smtClean="0"/>
              <a:t>Finally, </a:t>
            </a:r>
            <a:r>
              <a:rPr lang="en-US" i="0" dirty="0" err="1" smtClean="0"/>
              <a:t>Prerender</a:t>
            </a:r>
            <a:r>
              <a:rPr lang="en-US" i="0" baseline="0" dirty="0" smtClean="0"/>
              <a:t> basically creates a hidden tab and gets swapped in when you navigate. It is expensive, so don’t do it without high certainty. Let me show you what I mean.</a:t>
            </a:r>
          </a:p>
          <a:p>
            <a:endParaRPr lang="en-US" i="0"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i="0" baseline="0" dirty="0" smtClean="0"/>
              <a:t>JS is executed but respects the </a:t>
            </a:r>
            <a:r>
              <a:rPr lang="en-US" i="0" baseline="0" dirty="0" err="1" smtClean="0"/>
              <a:t>pageVisiblity</a:t>
            </a:r>
            <a:r>
              <a:rPr lang="en-US" i="0" baseline="0" dirty="0" smtClean="0"/>
              <a:t> API. Don’t do this willy </a:t>
            </a:r>
            <a:r>
              <a:rPr lang="en-US" i="0" baseline="0" dirty="0" err="1" smtClean="0"/>
              <a:t>nilly</a:t>
            </a:r>
            <a:r>
              <a:rPr lang="en-US" i="0" baseline="0" dirty="0" smtClean="0"/>
              <a:t>. Chrome </a:t>
            </a:r>
            <a:r>
              <a:rPr lang="en-US" i="0" baseline="0" dirty="0" err="1" smtClean="0"/>
              <a:t>OmniBox</a:t>
            </a:r>
            <a:r>
              <a:rPr lang="en-US" i="0" baseline="0" dirty="0" smtClean="0"/>
              <a:t> uses this.</a:t>
            </a:r>
          </a:p>
          <a:p>
            <a:endParaRPr lang="en-US" dirty="0" smtClean="0"/>
          </a:p>
          <a:p>
            <a:r>
              <a:rPr lang="en-US" b="1" dirty="0" smtClean="0"/>
              <a:t>[DEMO]</a:t>
            </a:r>
            <a:endParaRPr lang="en-US"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9</a:t>
            </a:fld>
            <a:endParaRPr lang="en-US"/>
          </a:p>
        </p:txBody>
      </p:sp>
    </p:spTree>
    <p:extLst>
      <p:ext uri="{BB962C8B-B14F-4D97-AF65-F5344CB8AC3E}">
        <p14:creationId xmlns:p14="http://schemas.microsoft.com/office/powerpoint/2010/main" val="232114994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2" name="Freeform 11"/>
          <p:cNvSpPr/>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6" name="Freeform 25"/>
          <p:cNvSpPr/>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itle 1"/>
          <p:cNvSpPr>
            <a:spLocks noGrp="1"/>
          </p:cNvSpPr>
          <p:nvPr>
            <p:ph type="ctrTitle"/>
          </p:nvPr>
        </p:nvSpPr>
        <p:spPr>
          <a:xfrm rot="21420000">
            <a:off x="891201" y="662656"/>
            <a:ext cx="9755187" cy="2766528"/>
          </a:xfrm>
        </p:spPr>
        <p:txBody>
          <a:bodyPr anchor="b">
            <a:normAutofit/>
          </a:bodyPr>
          <a:lstStyle>
            <a:lvl1pPr algn="r">
              <a:defRPr sz="8000"/>
            </a:lvl1pPr>
          </a:lstStyle>
          <a:p>
            <a:r>
              <a:rPr lang="en-US" smtClean="0"/>
              <a:t>Click to edit Master title style</a:t>
            </a:r>
            <a:endParaRPr lang="en-US" dirty="0"/>
          </a:p>
        </p:txBody>
      </p:sp>
      <p:sp>
        <p:nvSpPr>
          <p:cNvPr id="3" name="Subtitle 2"/>
          <p:cNvSpPr>
            <a:spLocks noGrp="1"/>
          </p:cNvSpPr>
          <p:nvPr>
            <p:ph type="subTitle" idx="1"/>
          </p:nvPr>
        </p:nvSpPr>
        <p:spPr>
          <a:xfrm rot="21420000">
            <a:off x="983062" y="3505209"/>
            <a:ext cx="9755187" cy="550333"/>
          </a:xfrm>
        </p:spPr>
        <p:txBody>
          <a:bodyPr anchor="t">
            <a:noAutofit/>
          </a:bodyPr>
          <a:lstStyle>
            <a:lvl1pPr marL="0" indent="0" algn="r">
              <a:buNone/>
              <a:defRPr sz="28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rot="21420000">
            <a:off x="4948541" y="4578463"/>
            <a:ext cx="6143653" cy="1163112"/>
          </a:xfrm>
        </p:spPr>
        <p:txBody>
          <a:bodyPr/>
          <a:lstStyle>
            <a:lvl1pPr algn="ctr">
              <a:defRPr sz="5400">
                <a:solidFill>
                  <a:schemeClr val="accent1">
                    <a:lumMod val="50000"/>
                  </a:schemeClr>
                </a:solidFill>
              </a:defRPr>
            </a:lvl1pPr>
          </a:lstStyle>
          <a:p>
            <a:fld id="{87D7A6CB-E979-4FF7-8BB6-C56632588159}" type="datetime1">
              <a:rPr lang="en-US" smtClean="0"/>
              <a:t>5/3/2014</a:t>
            </a:fld>
            <a:endParaRPr lang="en-US" dirty="0"/>
          </a:p>
        </p:txBody>
      </p:sp>
      <p:sp>
        <p:nvSpPr>
          <p:cNvPr id="5" name="Footer Placeholder 4"/>
          <p:cNvSpPr>
            <a:spLocks noGrp="1"/>
          </p:cNvSpPr>
          <p:nvPr>
            <p:ph type="ftr" sz="quarter" idx="11"/>
          </p:nvPr>
        </p:nvSpPr>
        <p:spPr>
          <a:xfrm rot="21420000">
            <a:off x="-5560" y="4883024"/>
            <a:ext cx="4047239" cy="1195538"/>
          </a:xfrm>
        </p:spPr>
        <p:txBody>
          <a:bodyPr vert="horz" lIns="91440" tIns="45720" rIns="91440" bIns="45720" rtlCol="0" anchor="ctr"/>
          <a:lstStyle>
            <a:lvl1pPr algn="r">
              <a:defRPr lang="en-US" sz="5400" dirty="0"/>
            </a:lvl1pPr>
          </a:lstStyle>
          <a:p>
            <a:r>
              <a:rPr lang="en-US" smtClean="0"/>
              <a:t>   nikmd23</a:t>
            </a:r>
            <a:endParaRPr lang="en-US" dirty="0"/>
          </a:p>
        </p:txBody>
      </p:sp>
      <p:sp>
        <p:nvSpPr>
          <p:cNvPr id="6" name="Slide Number Placeholder 5"/>
          <p:cNvSpPr>
            <a:spLocks noGrp="1"/>
          </p:cNvSpPr>
          <p:nvPr>
            <p:ph type="sldNum" sz="quarter" idx="12"/>
          </p:nvPr>
        </p:nvSpPr>
        <p:spPr>
          <a:xfrm rot="21420000">
            <a:off x="9851758" y="3832648"/>
            <a:ext cx="907186" cy="498470"/>
          </a:xfrm>
        </p:spPr>
        <p:txBody>
          <a:bodyPr/>
          <a:lstStyle>
            <a:lvl1pPr>
              <a:defRPr sz="2400">
                <a:solidFill>
                  <a:schemeClr val="tx1">
                    <a:lumMod val="75000"/>
                    <a:lumOff val="25000"/>
                  </a:schemeClr>
                </a:solidFill>
              </a:defRPr>
            </a:lvl1pPr>
          </a:lstStyle>
          <a:p>
            <a:fld id="{6D22F896-40B5-4ADD-8801-0D06FADFA095}" type="slidenum">
              <a:rPr lang="en-US" dirty="0"/>
              <a:pPr/>
              <a:t>‹#›</a:t>
            </a:fld>
            <a:endParaRPr lang="en-US" dirty="0"/>
          </a:p>
        </p:txBody>
      </p:sp>
      <p:sp>
        <p:nvSpPr>
          <p:cNvPr id="25" name="5-Point Star 24"/>
          <p:cNvSpPr/>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4106333"/>
            <a:ext cx="10394708" cy="588846"/>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85801" y="685799"/>
            <a:ext cx="10392513" cy="319490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780" y="4702923"/>
            <a:ext cx="10394728" cy="682472"/>
          </a:xfrm>
        </p:spPr>
        <p:txBody>
          <a:bodyPr anchor="t"/>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C9455D6-DEC3-4CF8-A9FA-809DEC20B7EB}" type="datetime1">
              <a:rPr lang="en-US" smtClean="0"/>
              <a:t>5/3/2014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6902" cy="3194903"/>
          </a:xfrm>
        </p:spPr>
        <p:txBody>
          <a:bodyPr anchor="ctr">
            <a:normAutofit/>
          </a:bodyPr>
          <a:lstStyle>
            <a:lvl1pPr algn="ctr">
              <a:defRPr sz="48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5779" y="4106333"/>
            <a:ext cx="10394729" cy="1273606"/>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E3726E2-EB7E-4DE5-97A2-B932DD817746}" type="datetime1">
              <a:rPr lang="en-US" smtClean="0"/>
              <a:t>5/3/2014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21732" y="685800"/>
            <a:ext cx="9525020" cy="2916704"/>
          </a:xfrm>
        </p:spPr>
        <p:txBody>
          <a:bodyPr anchor="ctr">
            <a:normAutofit/>
          </a:bodyPr>
          <a:lstStyle>
            <a:lvl1pPr algn="ctr">
              <a:defRPr sz="48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550264" y="3610032"/>
            <a:ext cx="8667956" cy="377768"/>
          </a:xfrm>
        </p:spPr>
        <p:txBody>
          <a:bodyPr anchor="t">
            <a:normAutofit/>
          </a:bodyPr>
          <a:lstStyle>
            <a:lvl1pPr marL="0" indent="0" algn="r">
              <a:buNone/>
              <a:defRPr sz="1400">
                <a:solidFill>
                  <a:schemeClr val="tx1">
                    <a:lumMod val="50000"/>
                    <a:lumOff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685801" y="4106334"/>
            <a:ext cx="10396882" cy="1268252"/>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2155F0F-81B5-42DF-9660-E105A84D4FE6}" type="datetime1">
              <a:rPr lang="en-US" smtClean="0"/>
              <a:t>5/3/2014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3" name="TextBox 12"/>
          <p:cNvSpPr txBox="1"/>
          <p:nvPr/>
        </p:nvSpPr>
        <p:spPr>
          <a:xfrm>
            <a:off x="685801" y="89262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473083" y="292282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800" y="1723854"/>
            <a:ext cx="10394707" cy="2511835"/>
          </a:xfrm>
        </p:spPr>
        <p:txBody>
          <a:bodyPr anchor="b">
            <a:normAutofit/>
          </a:bodyPr>
          <a:lstStyle>
            <a:lvl1pPr algn="l">
              <a:defRPr sz="48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5800" y="4247468"/>
            <a:ext cx="10394707" cy="1140644"/>
          </a:xfrm>
        </p:spPr>
        <p:txBody>
          <a:bodyPr anchor="t">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3376369-5C58-4E11-A9AC-56DE60F0D72A}" type="datetime1">
              <a:rPr lang="en-US" smtClean="0"/>
              <a:t>5/3/2014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802" y="685800"/>
            <a:ext cx="10394706" cy="1151965"/>
          </a:xfrm>
        </p:spPr>
        <p:txBody>
          <a:bodyPr/>
          <a:lstStyle>
            <a:lvl1pPr algn="ctr">
              <a:defRPr/>
            </a:lvl1pPr>
          </a:lstStyle>
          <a:p>
            <a:r>
              <a:rPr lang="en-US" smtClean="0"/>
              <a:t>Click to edit Master title style</a:t>
            </a:r>
            <a:endParaRPr lang="en-US" dirty="0"/>
          </a:p>
        </p:txBody>
      </p:sp>
      <p:sp>
        <p:nvSpPr>
          <p:cNvPr id="7" name="Text Placeholder 2"/>
          <p:cNvSpPr>
            <a:spLocks noGrp="1"/>
          </p:cNvSpPr>
          <p:nvPr>
            <p:ph type="body" idx="1"/>
          </p:nvPr>
        </p:nvSpPr>
        <p:spPr>
          <a:xfrm>
            <a:off x="68580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685802"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23462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4234621"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7770380"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7770380"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B3FA4315-FAA9-40F3-90E0-9E2068FCE29F}" type="datetime1">
              <a:rPr lang="en-US" smtClean="0"/>
              <a:t>5/3/2014</a:t>
            </a:fld>
            <a:endParaRPr lang="en-US" dirty="0"/>
          </a:p>
        </p:txBody>
      </p:sp>
      <p:sp>
        <p:nvSpPr>
          <p:cNvPr id="4" name="Footer Placeholder 3"/>
          <p:cNvSpPr>
            <a:spLocks noGrp="1"/>
          </p:cNvSpPr>
          <p:nvPr>
            <p:ph type="ftr" sz="quarter" idx="11"/>
          </p:nvPr>
        </p:nvSpPr>
        <p:spPr/>
        <p:txBody>
          <a:bodyPr/>
          <a:lstStyle/>
          <a:p>
            <a:r>
              <a:rPr lang="en-US" smtClean="0"/>
              <a:t>   nikmd23</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85801" y="685800"/>
            <a:ext cx="10396882" cy="1151965"/>
          </a:xfrm>
        </p:spPr>
        <p:txBody>
          <a:bodyPr/>
          <a:lstStyle>
            <a:lvl1pPr algn="ctr">
              <a:defRPr/>
            </a:lvl1pPr>
          </a:lstStyle>
          <a:p>
            <a:r>
              <a:rPr lang="en-US" smtClean="0"/>
              <a:t>Click to edit Master title style</a:t>
            </a:r>
            <a:endParaRPr lang="en-US" dirty="0"/>
          </a:p>
        </p:txBody>
      </p:sp>
      <p:sp>
        <p:nvSpPr>
          <p:cNvPr id="19" name="Text Placeholder 2"/>
          <p:cNvSpPr>
            <a:spLocks noGrp="1"/>
          </p:cNvSpPr>
          <p:nvPr>
            <p:ph type="body" idx="1"/>
          </p:nvPr>
        </p:nvSpPr>
        <p:spPr>
          <a:xfrm>
            <a:off x="69184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685780" y="2063395"/>
            <a:ext cx="3310128" cy="1536725"/>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691840" y="4389287"/>
            <a:ext cx="3310128" cy="98529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23741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235999" y="2063395"/>
            <a:ext cx="3310128" cy="1535237"/>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4235999" y="4389286"/>
            <a:ext cx="3310128" cy="98530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7768944"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7768819" y="2063394"/>
            <a:ext cx="3310128" cy="1537196"/>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7768819" y="4389284"/>
            <a:ext cx="3310128" cy="985302"/>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A977609C-BB24-4355-BB24-3032B8B02C24}" type="datetime1">
              <a:rPr lang="en-US" smtClean="0"/>
              <a:t>5/3/2014</a:t>
            </a:fld>
            <a:endParaRPr lang="en-US" dirty="0"/>
          </a:p>
        </p:txBody>
      </p:sp>
      <p:sp>
        <p:nvSpPr>
          <p:cNvPr id="4" name="Footer Placeholder 3"/>
          <p:cNvSpPr>
            <a:spLocks noGrp="1"/>
          </p:cNvSpPr>
          <p:nvPr>
            <p:ph type="ftr" sz="quarter" idx="11"/>
          </p:nvPr>
        </p:nvSpPr>
        <p:spPr/>
        <p:txBody>
          <a:bodyPr/>
          <a:lstStyle/>
          <a:p>
            <a:r>
              <a:rPr lang="en-US" smtClean="0"/>
              <a:t>   nikmd23</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r">
              <a:defRPr/>
            </a:lvl1pPr>
          </a:lstStyle>
          <a:p>
            <a:r>
              <a:rPr lang="en-US" smtClean="0"/>
              <a:t>Click to edit Master title style</a:t>
            </a:r>
            <a:endParaRPr lang="en-US" dirty="0"/>
          </a:p>
        </p:txBody>
      </p:sp>
      <p:sp>
        <p:nvSpPr>
          <p:cNvPr id="11" name="Vertical Text Placeholder 2"/>
          <p:cNvSpPr>
            <a:spLocks noGrp="1"/>
          </p:cNvSpPr>
          <p:nvPr>
            <p:ph type="body" orient="vert" sz="quarter" idx="13"/>
          </p:nvPr>
        </p:nvSpPr>
        <p:spPr>
          <a:xfrm>
            <a:off x="685800" y="2063396"/>
            <a:ext cx="10394707" cy="331119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1424C86-75D4-460D-AD43-D16084DBC81F}" type="datetime1">
              <a:rPr lang="en-US" smtClean="0"/>
              <a:t>5/3/2014</a:t>
            </a:fld>
            <a:endParaRPr lang="en-US" dirty="0"/>
          </a:p>
        </p:txBody>
      </p:sp>
      <p:sp>
        <p:nvSpPr>
          <p:cNvPr id="5" name="Footer Placeholder 4"/>
          <p:cNvSpPr>
            <a:spLocks noGrp="1"/>
          </p:cNvSpPr>
          <p:nvPr>
            <p:ph type="ftr" sz="quarter" idx="11"/>
          </p:nvPr>
        </p:nvSpPr>
        <p:spPr/>
        <p:txBody>
          <a:bodyPr/>
          <a:lstStyle/>
          <a:p>
            <a:r>
              <a:rPr lang="en-US" smtClean="0"/>
              <a:t>   nikmd23</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15862" y="685800"/>
            <a:ext cx="2264646" cy="4688785"/>
          </a:xfrm>
        </p:spPr>
        <p:txBody>
          <a:bodyPr vert="eaVert"/>
          <a:lstStyle>
            <a:lvl1pPr algn="l">
              <a:defRPr/>
            </a:lvl1pPr>
          </a:lstStyle>
          <a:p>
            <a:r>
              <a:rPr lang="en-US" smtClean="0"/>
              <a:t>Click to edit Master title style</a:t>
            </a:r>
            <a:endParaRPr lang="en-US" dirty="0"/>
          </a:p>
        </p:txBody>
      </p:sp>
      <p:sp>
        <p:nvSpPr>
          <p:cNvPr id="8" name="Vertical Text Placeholder 2"/>
          <p:cNvSpPr>
            <a:spLocks noGrp="1"/>
          </p:cNvSpPr>
          <p:nvPr>
            <p:ph type="body" orient="vert" sz="quarter" idx="13"/>
          </p:nvPr>
        </p:nvSpPr>
        <p:spPr>
          <a:xfrm>
            <a:off x="685800" y="685800"/>
            <a:ext cx="7904431" cy="4688785"/>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C8F78EA-550E-4B09-A1AC-FDB1883CAB65}" type="datetime1">
              <a:rPr lang="en-US" smtClean="0"/>
              <a:t>5/3/2014</a:t>
            </a:fld>
            <a:endParaRPr lang="en-US" dirty="0"/>
          </a:p>
        </p:txBody>
      </p:sp>
      <p:sp>
        <p:nvSpPr>
          <p:cNvPr id="5" name="Footer Placeholder 4"/>
          <p:cNvSpPr>
            <a:spLocks noGrp="1"/>
          </p:cNvSpPr>
          <p:nvPr>
            <p:ph type="ftr" sz="quarter" idx="11"/>
          </p:nvPr>
        </p:nvSpPr>
        <p:spPr/>
        <p:txBody>
          <a:bodyPr/>
          <a:lstStyle/>
          <a:p>
            <a:r>
              <a:rPr lang="en-US" smtClean="0"/>
              <a:t>   nikmd23</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F67EFF9-3F29-4BA7-8632-EF427182C365}" type="datetime1">
              <a:rPr lang="en-US" smtClean="0"/>
              <a:t>5/3/2014</a:t>
            </a:fld>
            <a:endParaRPr lang="en-US" dirty="0"/>
          </a:p>
        </p:txBody>
      </p:sp>
      <p:sp>
        <p:nvSpPr>
          <p:cNvPr id="5" name="Footer Placeholder 4"/>
          <p:cNvSpPr>
            <a:spLocks noGrp="1"/>
          </p:cNvSpPr>
          <p:nvPr>
            <p:ph type="ftr" sz="quarter" idx="11"/>
          </p:nvPr>
        </p:nvSpPr>
        <p:spPr/>
        <p:txBody>
          <a:bodyPr/>
          <a:lstStyle/>
          <a:p>
            <a:r>
              <a:rPr lang="en-US" smtClean="0"/>
              <a:t>   nikmd23</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4707" cy="3193487"/>
          </a:xfrm>
        </p:spPr>
        <p:txBody>
          <a:bodyPr anchor="b">
            <a:normAutofit/>
          </a:bodyPr>
          <a:lstStyle>
            <a:lvl1pPr algn="l">
              <a:defRPr sz="5400"/>
            </a:lvl1pPr>
          </a:lstStyle>
          <a:p>
            <a:r>
              <a:rPr lang="en-US" smtClean="0"/>
              <a:t>Click to edit Master title style</a:t>
            </a:r>
            <a:endParaRPr lang="en-US" dirty="0"/>
          </a:p>
        </p:txBody>
      </p:sp>
      <p:sp>
        <p:nvSpPr>
          <p:cNvPr id="3" name="Text Placeholder 2"/>
          <p:cNvSpPr>
            <a:spLocks noGrp="1"/>
          </p:cNvSpPr>
          <p:nvPr>
            <p:ph type="body" idx="1"/>
          </p:nvPr>
        </p:nvSpPr>
        <p:spPr>
          <a:xfrm>
            <a:off x="685801" y="3742267"/>
            <a:ext cx="10394707" cy="1639614"/>
          </a:xfrm>
        </p:spPr>
        <p:txBody>
          <a:bodyPr anchor="t">
            <a:normAutofit/>
          </a:bodyPr>
          <a:lstStyle>
            <a:lvl1pPr marL="0" indent="0" algn="l">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172E315-9E2E-4A0A-B7BB-53FCD7A75A85}" type="datetime1">
              <a:rPr lang="en-US" smtClean="0"/>
              <a:t>5/3/2014</a:t>
            </a:fld>
            <a:endParaRPr lang="en-US" dirty="0"/>
          </a:p>
        </p:txBody>
      </p:sp>
      <p:sp>
        <p:nvSpPr>
          <p:cNvPr id="5" name="Footer Placeholder 4"/>
          <p:cNvSpPr>
            <a:spLocks noGrp="1"/>
          </p:cNvSpPr>
          <p:nvPr>
            <p:ph type="ftr" sz="quarter" idx="11"/>
          </p:nvPr>
        </p:nvSpPr>
        <p:spPr/>
        <p:txBody>
          <a:bodyPr/>
          <a:lstStyle/>
          <a:p>
            <a:r>
              <a:rPr lang="en-US" smtClean="0"/>
              <a:t>   nikmd23</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6882" cy="1158140"/>
          </a:xfrm>
        </p:spPr>
        <p:txBody>
          <a:bodyPr/>
          <a:lstStyle/>
          <a:p>
            <a:r>
              <a:rPr lang="en-US" smtClean="0"/>
              <a:t>Click to edit Master title style</a:t>
            </a:r>
            <a:endParaRPr lang="en-US" dirty="0"/>
          </a:p>
        </p:txBody>
      </p:sp>
      <p:sp>
        <p:nvSpPr>
          <p:cNvPr id="12" name="Content Placeholder 2"/>
          <p:cNvSpPr>
            <a:spLocks noGrp="1"/>
          </p:cNvSpPr>
          <p:nvPr>
            <p:ph sz="quarter" idx="13"/>
          </p:nvPr>
        </p:nvSpPr>
        <p:spPr>
          <a:xfrm>
            <a:off x="685800" y="2063396"/>
            <a:ext cx="5088714" cy="3311189"/>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3"/>
          <p:cNvSpPr>
            <a:spLocks noGrp="1"/>
          </p:cNvSpPr>
          <p:nvPr>
            <p:ph sz="quarter" idx="14"/>
          </p:nvPr>
        </p:nvSpPr>
        <p:spPr>
          <a:xfrm>
            <a:off x="5993971" y="2063396"/>
            <a:ext cx="5086538" cy="3311189"/>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4244EE7-8220-4F9F-BDF0-8567FDD8CE85}" type="datetime1">
              <a:rPr lang="en-US" smtClean="0"/>
              <a:t>5/3/2014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4707" cy="1158140"/>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18356" y="2063396"/>
            <a:ext cx="4856158"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Content Placeholder 3"/>
          <p:cNvSpPr>
            <a:spLocks noGrp="1"/>
          </p:cNvSpPr>
          <p:nvPr>
            <p:ph sz="quarter" idx="13"/>
          </p:nvPr>
        </p:nvSpPr>
        <p:spPr>
          <a:xfrm>
            <a:off x="685802" y="2861733"/>
            <a:ext cx="5088712" cy="2512852"/>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18191" y="2063396"/>
            <a:ext cx="4864491"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3" name="Content Placeholder 5"/>
          <p:cNvSpPr>
            <a:spLocks noGrp="1"/>
          </p:cNvSpPr>
          <p:nvPr>
            <p:ph sz="quarter" idx="14"/>
          </p:nvPr>
        </p:nvSpPr>
        <p:spPr>
          <a:xfrm>
            <a:off x="5993969" y="2861733"/>
            <a:ext cx="5088713" cy="2512852"/>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F4A45B4A-1EB6-4CF9-9C56-70706554E4F8}" type="datetime1">
              <a:rPr lang="en-US" smtClean="0"/>
              <a:t>5/3/2014</a:t>
            </a:fld>
            <a:endParaRPr lang="en-US" dirty="0"/>
          </a:p>
        </p:txBody>
      </p:sp>
      <p:sp>
        <p:nvSpPr>
          <p:cNvPr id="8" name="Footer Placeholder 7"/>
          <p:cNvSpPr>
            <a:spLocks noGrp="1"/>
          </p:cNvSpPr>
          <p:nvPr>
            <p:ph type="ftr" sz="quarter" idx="11"/>
          </p:nvPr>
        </p:nvSpPr>
        <p:spPr/>
        <p:txBody>
          <a:bodyPr/>
          <a:lstStyle/>
          <a:p>
            <a:r>
              <a:rPr lang="en-US" smtClean="0"/>
              <a:t>   nikmd23</a:t>
            </a:r>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1023E75F-996D-4E2C-A54F-5753798832F5}" type="datetime1">
              <a:rPr lang="en-US" smtClean="0"/>
              <a:t>5/3/2014</a:t>
            </a:fld>
            <a:endParaRPr lang="en-US" dirty="0"/>
          </a:p>
        </p:txBody>
      </p:sp>
      <p:sp>
        <p:nvSpPr>
          <p:cNvPr id="4" name="Footer Placeholder 3"/>
          <p:cNvSpPr>
            <a:spLocks noGrp="1"/>
          </p:cNvSpPr>
          <p:nvPr>
            <p:ph type="ftr" sz="quarter" idx="11"/>
          </p:nvPr>
        </p:nvSpPr>
        <p:spPr/>
        <p:txBody>
          <a:bodyPr/>
          <a:lstStyle/>
          <a:p>
            <a:r>
              <a:rPr lang="en-US" smtClean="0"/>
              <a:t>   nikmd23</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417B569-543C-42AB-9849-EC9C9C90011D}" type="datetime1">
              <a:rPr lang="en-US" smtClean="0"/>
              <a:t>5/3/2014</a:t>
            </a:fld>
            <a:endParaRPr lang="en-US" dirty="0"/>
          </a:p>
        </p:txBody>
      </p:sp>
      <p:sp>
        <p:nvSpPr>
          <p:cNvPr id="3" name="Footer Placeholder 2"/>
          <p:cNvSpPr>
            <a:spLocks noGrp="1"/>
          </p:cNvSpPr>
          <p:nvPr>
            <p:ph type="ftr" sz="quarter" idx="11"/>
          </p:nvPr>
        </p:nvSpPr>
        <p:spPr/>
        <p:txBody>
          <a:bodyPr/>
          <a:lstStyle/>
          <a:p>
            <a:r>
              <a:rPr lang="en-US" smtClean="0"/>
              <a:t>   nikmd23</a:t>
            </a:r>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3643" y="685800"/>
            <a:ext cx="4126860" cy="2023252"/>
          </a:xfrm>
        </p:spPr>
        <p:txBody>
          <a:bodyPr anchor="b">
            <a:normAutofit/>
          </a:bodyPr>
          <a:lstStyle>
            <a:lvl1pPr algn="ctr">
              <a:defRPr sz="3600"/>
            </a:lvl1pPr>
          </a:lstStyle>
          <a:p>
            <a:r>
              <a:rPr lang="en-US" smtClean="0"/>
              <a:t>Click to edit Master title style</a:t>
            </a:r>
            <a:endParaRPr lang="en-US" dirty="0"/>
          </a:p>
        </p:txBody>
      </p:sp>
      <p:sp>
        <p:nvSpPr>
          <p:cNvPr id="10" name="Content Placeholder 2"/>
          <p:cNvSpPr>
            <a:spLocks noGrp="1"/>
          </p:cNvSpPr>
          <p:nvPr>
            <p:ph sz="quarter" idx="13"/>
          </p:nvPr>
        </p:nvSpPr>
        <p:spPr>
          <a:xfrm>
            <a:off x="5046132" y="685800"/>
            <a:ext cx="6034375" cy="468878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93642" y="2709052"/>
            <a:ext cx="4126861" cy="2665533"/>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1701F00-08B5-4BF8-83BC-BBCC5EA05322}" type="datetime1">
              <a:rPr lang="en-US" smtClean="0"/>
              <a:t>5/3/2014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685800"/>
            <a:ext cx="6345302" cy="2023252"/>
          </a:xfrm>
        </p:spPr>
        <p:txBody>
          <a:bodyPr anchor="b">
            <a:normAutofit/>
          </a:bodyPr>
          <a:lstStyle>
            <a:lvl1pPr algn="ctr">
              <a:defRPr sz="36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482362" y="0"/>
            <a:ext cx="3598146" cy="507153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1" y="2709052"/>
            <a:ext cx="6345301" cy="2362481"/>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68DFC88-445D-4232-9244-DA2F7DC4EA29}" type="datetime1">
              <a:rPr lang="en-US" smtClean="0"/>
              <a:t>5/3/2014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jp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0" name="Group 9"/>
          <p:cNvGrpSpPr/>
          <p:nvPr/>
        </p:nvGrpSpPr>
        <p:grpSpPr>
          <a:xfrm>
            <a:off x="-25397" y="0"/>
            <a:ext cx="12005350" cy="6644081"/>
            <a:chOff x="-25397" y="0"/>
            <a:chExt cx="12005350" cy="6644081"/>
          </a:xfrm>
        </p:grpSpPr>
        <p:sp useBgFill="1">
          <p:nvSpPr>
            <p:cNvPr id="11" name="Rectangle 10"/>
            <p:cNvSpPr/>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3" name="Rectangle 12"/>
            <p:cNvSpPr/>
            <p:nvPr/>
          </p:nvSpPr>
          <p:spPr>
            <a:xfrm>
              <a:off x="1" y="5600215"/>
              <a:ext cx="11706512" cy="780581"/>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85801" y="685800"/>
            <a:ext cx="10396882" cy="1151965"/>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5800" y="2063396"/>
            <a:ext cx="10396883" cy="3311189"/>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98083" y="5757334"/>
            <a:ext cx="3784600" cy="498470"/>
          </a:xfrm>
          <a:prstGeom prst="rect">
            <a:avLst/>
          </a:prstGeom>
        </p:spPr>
        <p:txBody>
          <a:bodyPr vert="horz" lIns="91440" tIns="45720" rIns="91440" bIns="45720" rtlCol="0" anchor="ctr"/>
          <a:lstStyle>
            <a:lvl1pPr algn="r">
              <a:defRPr sz="3200" cap="all" baseline="0">
                <a:solidFill>
                  <a:schemeClr val="accent1">
                    <a:lumMod val="50000"/>
                  </a:schemeClr>
                </a:solidFill>
              </a:defRPr>
            </a:lvl1pPr>
          </a:lstStyle>
          <a:p>
            <a:fld id="{22A4A208-6D8A-4CD4-9CEE-8BE7D41B1E08}" type="datetime1">
              <a:rPr lang="en-US" smtClean="0"/>
              <a:t>5/3/2014</a:t>
            </a:fld>
            <a:endParaRPr lang="en-US" dirty="0"/>
          </a:p>
        </p:txBody>
      </p:sp>
      <p:sp>
        <p:nvSpPr>
          <p:cNvPr id="5" name="Footer Placeholder 4"/>
          <p:cNvSpPr>
            <a:spLocks noGrp="1"/>
          </p:cNvSpPr>
          <p:nvPr>
            <p:ph type="ftr" sz="quarter" idx="3"/>
          </p:nvPr>
        </p:nvSpPr>
        <p:spPr>
          <a:xfrm>
            <a:off x="685801" y="5757334"/>
            <a:ext cx="5499719" cy="498470"/>
          </a:xfrm>
          <a:prstGeom prst="rect">
            <a:avLst/>
          </a:prstGeom>
        </p:spPr>
        <p:txBody>
          <a:bodyPr vert="horz" lIns="91440" tIns="45720" rIns="91440" bIns="45720" rtlCol="0" anchor="ctr"/>
          <a:lstStyle>
            <a:lvl1pPr algn="l">
              <a:defRPr sz="3200" cap="all" baseline="0">
                <a:solidFill>
                  <a:schemeClr val="accent1">
                    <a:lumMod val="50000"/>
                  </a:schemeClr>
                </a:solidFill>
              </a:defRPr>
            </a:lvl1pPr>
          </a:lstStyle>
          <a:p>
            <a:r>
              <a:rPr lang="en-US" smtClean="0"/>
              <a:t>   nikmd23</a:t>
            </a:r>
            <a:endParaRPr lang="en-US" dirty="0"/>
          </a:p>
        </p:txBody>
      </p:sp>
      <p:sp>
        <p:nvSpPr>
          <p:cNvPr id="6" name="Slide Number Placeholder 5"/>
          <p:cNvSpPr>
            <a:spLocks noGrp="1"/>
          </p:cNvSpPr>
          <p:nvPr>
            <p:ph type="sldNum" sz="quarter" idx="4"/>
          </p:nvPr>
        </p:nvSpPr>
        <p:spPr>
          <a:xfrm>
            <a:off x="6287121" y="5757334"/>
            <a:ext cx="907186" cy="498470"/>
          </a:xfrm>
          <a:prstGeom prst="rect">
            <a:avLst/>
          </a:prstGeom>
        </p:spPr>
        <p:txBody>
          <a:bodyPr vert="horz" lIns="91440" tIns="45720" rIns="91440" bIns="45720" rtlCol="0" anchor="ctr"/>
          <a:lstStyle>
            <a:lvl1pPr algn="ctr">
              <a:defRPr sz="3200" cap="all" baseline="0">
                <a:solidFill>
                  <a:schemeClr val="accent1">
                    <a:lumMod val="50000"/>
                  </a:schemeClr>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dt="0"/>
  <p:txStyles>
    <p:title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8.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hyperlink" Target="http://bit.ly/dotnetOptimization"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8" Type="http://schemas.openxmlformats.org/officeDocument/2006/relationships/image" Target="../media/image12.jpg"/><Relationship Id="rId13" Type="http://schemas.openxmlformats.org/officeDocument/2006/relationships/hyperlink" Target="http://shop.oreilly.com/product/9780596802806.do" TargetMode="External"/><Relationship Id="rId18" Type="http://schemas.openxmlformats.org/officeDocument/2006/relationships/image" Target="../media/image17.png"/><Relationship Id="rId3" Type="http://schemas.openxmlformats.org/officeDocument/2006/relationships/hyperlink" Target="http://stevesouders.com/hpws/" TargetMode="External"/><Relationship Id="rId7" Type="http://schemas.openxmlformats.org/officeDocument/2006/relationships/hyperlink" Target="http://www.red-gate.com/community/books/practical-performance-profiling" TargetMode="External"/><Relationship Id="rId12" Type="http://schemas.openxmlformats.org/officeDocument/2006/relationships/image" Target="../media/image14.png"/><Relationship Id="rId17" Type="http://schemas.openxmlformats.org/officeDocument/2006/relationships/hyperlink" Target="http://www.html5rocks.com/" TargetMode="External"/><Relationship Id="rId2" Type="http://schemas.openxmlformats.org/officeDocument/2006/relationships/notesSlide" Target="../notesSlides/notesSlide32.xml"/><Relationship Id="rId16" Type="http://schemas.openxmlformats.org/officeDocument/2006/relationships/image" Target="../media/image16.png"/><Relationship Id="rId1" Type="http://schemas.openxmlformats.org/officeDocument/2006/relationships/slideLayout" Target="../slideLayouts/slideLayout2.xml"/><Relationship Id="rId6" Type="http://schemas.openxmlformats.org/officeDocument/2006/relationships/image" Target="../media/image11.jpeg"/><Relationship Id="rId11" Type="http://schemas.openxmlformats.org/officeDocument/2006/relationships/hyperlink" Target="http://chimera.labs.oreilly.com/books/1230000000545/index.html" TargetMode="External"/><Relationship Id="rId5" Type="http://schemas.openxmlformats.org/officeDocument/2006/relationships/hyperlink" Target="http://stevesouders.com/efws/" TargetMode="External"/><Relationship Id="rId15" Type="http://schemas.openxmlformats.org/officeDocument/2006/relationships/hyperlink" Target="http://jankfree.org/" TargetMode="External"/><Relationship Id="rId10" Type="http://schemas.openxmlformats.org/officeDocument/2006/relationships/image" Target="../media/image13.png"/><Relationship Id="rId4" Type="http://schemas.openxmlformats.org/officeDocument/2006/relationships/image" Target="../media/image10.jpeg"/><Relationship Id="rId9" Type="http://schemas.openxmlformats.org/officeDocument/2006/relationships/hyperlink" Target="http://www.engineeringtime.com/" TargetMode="External"/><Relationship Id="rId14" Type="http://schemas.openxmlformats.org/officeDocument/2006/relationships/image" Target="../media/image15.pn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4.xml"/><Relationship Id="rId1" Type="http://schemas.openxmlformats.org/officeDocument/2006/relationships/slideLayout" Target="../slideLayouts/slideLayout1.xml"/><Relationship Id="rId4" Type="http://schemas.openxmlformats.org/officeDocument/2006/relationships/hyperlink" Target="http://bit.ly/full-stack-web-perf" TargetMode="Externa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p4"/><Relationship Id="rId1" Type="http://schemas.openxmlformats.org/officeDocument/2006/relationships/video" Target="NULL" TargetMode="External"/><Relationship Id="rId5" Type="http://schemas.openxmlformats.org/officeDocument/2006/relationships/image" Target="../media/image6.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rot="21427188">
            <a:off x="1023741" y="1460341"/>
            <a:ext cx="2121471" cy="1979658"/>
          </a:xfrm>
          <a:prstGeom prst="rect">
            <a:avLst/>
          </a:prstGeom>
          <a:blipFill dpi="0" rotWithShape="1">
            <a:blip r:embed="rId3">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p:txBody>
          <a:bodyPr/>
          <a:lstStyle/>
          <a:p>
            <a:r>
              <a:rPr lang="en-US" dirty="0" smtClean="0"/>
              <a:t>Full Stack Web Performance</a:t>
            </a:r>
            <a:endParaRPr lang="en-US" dirty="0"/>
          </a:p>
        </p:txBody>
      </p:sp>
      <p:sp>
        <p:nvSpPr>
          <p:cNvPr id="3" name="Subtitle 2"/>
          <p:cNvSpPr>
            <a:spLocks noGrp="1"/>
          </p:cNvSpPr>
          <p:nvPr>
            <p:ph type="subTitle" idx="1"/>
          </p:nvPr>
        </p:nvSpPr>
        <p:spPr>
          <a:xfrm rot="21420000">
            <a:off x="993723" y="3504930"/>
            <a:ext cx="9755187" cy="957745"/>
          </a:xfrm>
        </p:spPr>
        <p:txBody>
          <a:bodyPr/>
          <a:lstStyle/>
          <a:p>
            <a:pPr>
              <a:lnSpc>
                <a:spcPct val="100000"/>
              </a:lnSpc>
              <a:spcBef>
                <a:spcPts val="600"/>
              </a:spcBef>
            </a:pPr>
            <a:r>
              <a:rPr lang="en-US" dirty="0" smtClean="0"/>
              <a:t>Nik Molnar</a:t>
            </a:r>
            <a:br>
              <a:rPr lang="en-US" dirty="0" smtClean="0"/>
            </a:br>
            <a:r>
              <a:rPr lang="en-US" sz="1600" dirty="0" smtClean="0">
                <a:solidFill>
                  <a:srgbClr val="C00000"/>
                </a:solidFill>
                <a:latin typeface="FontAwesome" pitchFamily="2" charset="0"/>
              </a:rPr>
              <a:t>  </a:t>
            </a:r>
            <a:r>
              <a:rPr lang="en-US" sz="1600" dirty="0" smtClean="0">
                <a:latin typeface="FontAwesome" pitchFamily="2" charset="0"/>
              </a:rPr>
              <a:t> </a:t>
            </a:r>
            <a:r>
              <a:rPr lang="en-US" sz="1600" dirty="0" smtClean="0"/>
              <a:t>nikmd23</a:t>
            </a:r>
          </a:p>
          <a:p>
            <a:endParaRPr lang="en-US" dirty="0"/>
          </a:p>
        </p:txBody>
      </p:sp>
      <p:sp>
        <p:nvSpPr>
          <p:cNvPr id="4" name="Rectangle 3"/>
          <p:cNvSpPr/>
          <p:nvPr/>
        </p:nvSpPr>
        <p:spPr>
          <a:xfrm>
            <a:off x="4184822" y="5099222"/>
            <a:ext cx="584886" cy="5436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p:cNvSpPr txBox="1"/>
          <p:nvPr/>
        </p:nvSpPr>
        <p:spPr>
          <a:xfrm rot="21427188">
            <a:off x="348780" y="2265504"/>
            <a:ext cx="3471391" cy="369332"/>
          </a:xfrm>
          <a:prstGeom prst="rect">
            <a:avLst/>
          </a:prstGeom>
          <a:noFill/>
        </p:spPr>
        <p:txBody>
          <a:bodyPr wrap="square" rtlCol="0">
            <a:spAutoFit/>
          </a:bodyPr>
          <a:lstStyle/>
          <a:p>
            <a:pPr algn="ctr"/>
            <a:r>
              <a:rPr lang="en-US" dirty="0" smtClean="0">
                <a:solidFill>
                  <a:schemeClr val="accent1">
                    <a:alpha val="50000"/>
                  </a:schemeClr>
                </a:solidFill>
              </a:rPr>
              <a:t>loading</a:t>
            </a:r>
            <a:endParaRPr lang="en-US" dirty="0">
              <a:solidFill>
                <a:schemeClr val="accent1">
                  <a:alpha val="50000"/>
                </a:schemeClr>
              </a:solidFill>
            </a:endParaRPr>
          </a:p>
        </p:txBody>
      </p:sp>
    </p:spTree>
    <p:extLst>
      <p:ext uri="{BB962C8B-B14F-4D97-AF65-F5344CB8AC3E}">
        <p14:creationId xmlns:p14="http://schemas.microsoft.com/office/powerpoint/2010/main" val="314179402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Network</a:t>
            </a:r>
            <a:endParaRPr lang="en-US" dirty="0"/>
          </a:p>
        </p:txBody>
      </p:sp>
      <p:sp>
        <p:nvSpPr>
          <p:cNvPr id="3" name="Content Placeholder 2"/>
          <p:cNvSpPr>
            <a:spLocks noGrp="1"/>
          </p:cNvSpPr>
          <p:nvPr>
            <p:ph sz="quarter" idx="13"/>
          </p:nvPr>
        </p:nvSpPr>
        <p:spPr>
          <a:xfrm>
            <a:off x="685800" y="1807539"/>
            <a:ext cx="10394707" cy="3721395"/>
          </a:xfrm>
        </p:spPr>
        <p:txBody>
          <a:bodyPr numCol="2">
            <a:noAutofit/>
          </a:bodyPr>
          <a:lstStyle/>
          <a:p>
            <a:pPr marL="0" indent="0">
              <a:buNone/>
            </a:pPr>
            <a:r>
              <a:rPr lang="en-US" dirty="0" smtClean="0"/>
              <a:t>Fewer Requests</a:t>
            </a:r>
          </a:p>
          <a:p>
            <a:pPr lvl="1"/>
            <a:r>
              <a:rPr lang="en-US" dirty="0" smtClean="0">
                <a:solidFill>
                  <a:schemeClr val="bg2">
                    <a:lumMod val="50000"/>
                  </a:schemeClr>
                </a:solidFill>
              </a:rPr>
              <a:t>Combine Text Assets </a:t>
            </a:r>
          </a:p>
          <a:p>
            <a:pPr lvl="1"/>
            <a:r>
              <a:rPr lang="en-US" dirty="0" smtClean="0">
                <a:solidFill>
                  <a:schemeClr val="bg2">
                    <a:lumMod val="50000"/>
                  </a:schemeClr>
                </a:solidFill>
              </a:rPr>
              <a:t>Sprint Images</a:t>
            </a:r>
          </a:p>
          <a:p>
            <a:pPr lvl="1"/>
            <a:r>
              <a:rPr lang="en-US" dirty="0" smtClean="0">
                <a:solidFill>
                  <a:schemeClr val="bg2">
                    <a:lumMod val="50000"/>
                  </a:schemeClr>
                </a:solidFill>
              </a:rPr>
              <a:t>Enable HTTP Caching</a:t>
            </a:r>
          </a:p>
          <a:p>
            <a:pPr marL="800100" lvl="1" indent="-342900">
              <a:buFont typeface="+mj-lt"/>
              <a:buAutoNum type="arabicPeriod"/>
            </a:pPr>
            <a:endParaRPr lang="en-US" dirty="0" smtClean="0"/>
          </a:p>
          <a:p>
            <a:pPr marL="0" indent="0">
              <a:buNone/>
            </a:pPr>
            <a:r>
              <a:rPr lang="en-US" dirty="0" smtClean="0"/>
              <a:t>Smaller Payloads</a:t>
            </a:r>
          </a:p>
          <a:p>
            <a:pPr lvl="1"/>
            <a:r>
              <a:rPr lang="en-US" dirty="0" smtClean="0">
                <a:solidFill>
                  <a:schemeClr val="bg2">
                    <a:lumMod val="50000"/>
                  </a:schemeClr>
                </a:solidFill>
              </a:rPr>
              <a:t>Minify Text Assets</a:t>
            </a:r>
          </a:p>
          <a:p>
            <a:pPr lvl="1"/>
            <a:r>
              <a:rPr lang="en-US" dirty="0" smtClean="0">
                <a:solidFill>
                  <a:schemeClr val="bg2">
                    <a:lumMod val="50000"/>
                  </a:schemeClr>
                </a:solidFill>
              </a:rPr>
              <a:t>Optimize Images</a:t>
            </a:r>
          </a:p>
          <a:p>
            <a:pPr lvl="1"/>
            <a:r>
              <a:rPr lang="en-US" dirty="0" smtClean="0">
                <a:solidFill>
                  <a:schemeClr val="bg2">
                    <a:lumMod val="50000"/>
                  </a:schemeClr>
                </a:solidFill>
              </a:rPr>
              <a:t>Enable Compression</a:t>
            </a:r>
          </a:p>
          <a:p>
            <a:pPr marL="0" indent="0">
              <a:buNone/>
            </a:pPr>
            <a:r>
              <a:rPr lang="en-US" dirty="0" smtClean="0"/>
              <a:t>Procrastinate</a:t>
            </a:r>
          </a:p>
          <a:p>
            <a:pPr lvl="1"/>
            <a:r>
              <a:rPr lang="en-US" dirty="0" err="1" smtClean="0">
                <a:solidFill>
                  <a:schemeClr val="bg2">
                    <a:lumMod val="50000"/>
                  </a:schemeClr>
                </a:solidFill>
              </a:rPr>
              <a:t>Async</a:t>
            </a:r>
            <a:r>
              <a:rPr lang="en-US" dirty="0" smtClean="0">
                <a:solidFill>
                  <a:schemeClr val="bg2">
                    <a:lumMod val="50000"/>
                  </a:schemeClr>
                </a:solidFill>
              </a:rPr>
              <a:t> Scripts</a:t>
            </a:r>
          </a:p>
          <a:p>
            <a:pPr lvl="1"/>
            <a:r>
              <a:rPr lang="en-US" dirty="0" smtClean="0">
                <a:solidFill>
                  <a:schemeClr val="bg2">
                    <a:lumMod val="50000"/>
                  </a:schemeClr>
                </a:solidFill>
              </a:rPr>
              <a:t>Mind the Fold</a:t>
            </a:r>
          </a:p>
          <a:p>
            <a:pPr marL="800100" lvl="1" indent="-342900">
              <a:buFont typeface="+mj-lt"/>
              <a:buAutoNum type="arabicPeriod"/>
            </a:pPr>
            <a:endParaRPr lang="en-US" dirty="0" smtClean="0"/>
          </a:p>
          <a:p>
            <a:pPr marL="0" indent="0">
              <a:buNone/>
            </a:pPr>
            <a:r>
              <a:rPr lang="en-US" dirty="0" smtClean="0"/>
              <a:t>Anticipate</a:t>
            </a:r>
          </a:p>
          <a:p>
            <a:pPr lvl="1"/>
            <a:r>
              <a:rPr lang="en-US" dirty="0" err="1" smtClean="0">
                <a:solidFill>
                  <a:schemeClr val="bg2">
                    <a:lumMod val="50000"/>
                  </a:schemeClr>
                </a:solidFill>
              </a:rPr>
              <a:t>Preresolve</a:t>
            </a:r>
            <a:endParaRPr lang="en-US" dirty="0" smtClean="0">
              <a:solidFill>
                <a:schemeClr val="bg2">
                  <a:lumMod val="50000"/>
                </a:schemeClr>
              </a:solidFill>
            </a:endParaRPr>
          </a:p>
          <a:p>
            <a:pPr lvl="1"/>
            <a:r>
              <a:rPr lang="en-US" dirty="0" err="1" smtClean="0">
                <a:solidFill>
                  <a:schemeClr val="bg2">
                    <a:lumMod val="50000"/>
                  </a:schemeClr>
                </a:solidFill>
              </a:rPr>
              <a:t>Prerender</a:t>
            </a:r>
            <a:endParaRPr lang="en-US" dirty="0" smtClean="0">
              <a:solidFill>
                <a:schemeClr val="bg2">
                  <a:lumMod val="50000"/>
                </a:schemeClr>
              </a:solidFill>
            </a:endParaRPr>
          </a:p>
          <a:p>
            <a:pPr lvl="1"/>
            <a:r>
              <a:rPr lang="en-US" dirty="0" err="1" smtClean="0">
                <a:solidFill>
                  <a:schemeClr val="bg2">
                    <a:lumMod val="50000"/>
                  </a:schemeClr>
                </a:solidFill>
              </a:rPr>
              <a:t>Prefetch</a:t>
            </a:r>
            <a:endParaRPr lang="en-US" dirty="0" smtClean="0">
              <a:solidFill>
                <a:schemeClr val="bg2">
                  <a:lumMod val="50000"/>
                </a:schemeClr>
              </a:solidFill>
            </a:endParaRPr>
          </a:p>
          <a:p>
            <a:pPr lvl="1"/>
            <a:r>
              <a:rPr lang="en-US" dirty="0" smtClean="0">
                <a:solidFill>
                  <a:schemeClr val="bg2">
                    <a:lumMod val="50000"/>
                  </a:schemeClr>
                </a:solidFill>
              </a:rPr>
              <a:t>Stream/Flush HTML</a:t>
            </a:r>
            <a:endParaRPr lang="en-US" dirty="0">
              <a:solidFill>
                <a:schemeClr val="bg2">
                  <a:lumMod val="50000"/>
                </a:schemeClr>
              </a:solidFill>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354147" y="371244"/>
            <a:ext cx="4726361" cy="5386090"/>
          </a:xfrm>
          <a:prstGeom prst="rect">
            <a:avLst/>
          </a:prstGeom>
          <a:noFill/>
        </p:spPr>
        <p:txBody>
          <a:bodyPr wrap="square" rtlCol="0">
            <a:spAutoFit/>
          </a:bodyPr>
          <a:lstStyle/>
          <a:p>
            <a:pPr algn="r"/>
            <a:r>
              <a:rPr lang="en-US" sz="34400" dirty="0">
                <a:solidFill>
                  <a:schemeClr val="tx2">
                    <a:alpha val="5000"/>
                  </a:schemeClr>
                </a:solidFill>
                <a:latin typeface="FontAwesome" pitchFamily="2" charset="0"/>
              </a:rPr>
              <a:t></a:t>
            </a:r>
            <a:endParaRPr lang="en-US" sz="34400" dirty="0">
              <a:solidFill>
                <a:schemeClr val="tx2">
                  <a:alpha val="5000"/>
                </a:schemeClr>
              </a:solidFill>
            </a:endParaRPr>
          </a:p>
        </p:txBody>
      </p:sp>
    </p:spTree>
    <p:extLst>
      <p:ext uri="{BB962C8B-B14F-4D97-AF65-F5344CB8AC3E}">
        <p14:creationId xmlns:p14="http://schemas.microsoft.com/office/powerpoint/2010/main" val="190775059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Server</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grpSp>
        <p:nvGrpSpPr>
          <p:cNvPr id="11" name="Group 10"/>
          <p:cNvGrpSpPr/>
          <p:nvPr/>
        </p:nvGrpSpPr>
        <p:grpSpPr>
          <a:xfrm>
            <a:off x="7975544" y="1344952"/>
            <a:ext cx="3104964" cy="4036929"/>
            <a:chOff x="3918856" y="1344952"/>
            <a:chExt cx="3104964" cy="4036929"/>
          </a:xfrm>
        </p:grpSpPr>
        <p:sp>
          <p:nvSpPr>
            <p:cNvPr id="7" name="Rectangle 6"/>
            <p:cNvSpPr/>
            <p:nvPr/>
          </p:nvSpPr>
          <p:spPr>
            <a:xfrm>
              <a:off x="3918856" y="2118049"/>
              <a:ext cx="2276671" cy="3263832"/>
            </a:xfrm>
            <a:prstGeom prst="rect">
              <a:avLst/>
            </a:prstGeom>
            <a:solidFill>
              <a:schemeClr val="accent6">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Parallelogram 7"/>
            <p:cNvSpPr/>
            <p:nvPr/>
          </p:nvSpPr>
          <p:spPr>
            <a:xfrm>
              <a:off x="3937518" y="1344952"/>
              <a:ext cx="3032450" cy="662474"/>
            </a:xfrm>
            <a:prstGeom prst="parallelogram">
              <a:avLst>
                <a:gd name="adj" fmla="val 110915"/>
              </a:avLst>
            </a:prstGeom>
            <a:solidFill>
              <a:schemeClr val="accent6">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p:cNvSpPr/>
            <p:nvPr/>
          </p:nvSpPr>
          <p:spPr>
            <a:xfrm rot="5400000" flipV="1">
              <a:off x="4689778" y="3047839"/>
              <a:ext cx="3954295" cy="713789"/>
            </a:xfrm>
            <a:prstGeom prst="parallelogram">
              <a:avLst>
                <a:gd name="adj" fmla="val 94535"/>
              </a:avLst>
            </a:prstGeom>
            <a:solidFill>
              <a:schemeClr val="accent6">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79625864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grpSp>
        <p:nvGrpSpPr>
          <p:cNvPr id="5" name="Group 4"/>
          <p:cNvGrpSpPr/>
          <p:nvPr/>
        </p:nvGrpSpPr>
        <p:grpSpPr>
          <a:xfrm>
            <a:off x="7975544" y="1344952"/>
            <a:ext cx="3104964" cy="4036929"/>
            <a:chOff x="3918856" y="1344952"/>
            <a:chExt cx="3104964" cy="4036929"/>
          </a:xfrm>
        </p:grpSpPr>
        <p:sp>
          <p:nvSpPr>
            <p:cNvPr id="6" name="Rectangle 5"/>
            <p:cNvSpPr/>
            <p:nvPr/>
          </p:nvSpPr>
          <p:spPr>
            <a:xfrm>
              <a:off x="3918856" y="2118049"/>
              <a:ext cx="2276671" cy="3263832"/>
            </a:xfrm>
            <a:prstGeom prst="rect">
              <a:avLst/>
            </a:pr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arallelogram 6"/>
            <p:cNvSpPr/>
            <p:nvPr/>
          </p:nvSpPr>
          <p:spPr>
            <a:xfrm>
              <a:off x="3937518" y="1344952"/>
              <a:ext cx="3032450" cy="662474"/>
            </a:xfrm>
            <a:prstGeom prst="parallelogram">
              <a:avLst>
                <a:gd name="adj" fmla="val 110915"/>
              </a:avLst>
            </a:pr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Parallelogram 7"/>
            <p:cNvSpPr/>
            <p:nvPr/>
          </p:nvSpPr>
          <p:spPr>
            <a:xfrm rot="5400000" flipV="1">
              <a:off x="4689778" y="3047839"/>
              <a:ext cx="3954295" cy="713789"/>
            </a:xfrm>
            <a:prstGeom prst="parallelogram">
              <a:avLst>
                <a:gd name="adj" fmla="val 94535"/>
              </a:avLst>
            </a:pr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0" name="Overview of ANTS Performance Profiler">
            <a:hlinkClick r:id="" action="ppaction://media"/>
          </p:cNvPr>
          <p:cNvPicPr>
            <a:picLocks noGrp="1" noChangeAspect="1"/>
          </p:cNvPicPr>
          <p:nvPr>
            <p:ph sz="quarter" idx="13"/>
            <a:videoFile r:link="rId2"/>
            <p:extLst>
              <p:ext uri="{DAA4B4D4-6D71-4841-9C94-3DE7FCFB9230}">
                <p14:media xmlns:p14="http://schemas.microsoft.com/office/powerpoint/2010/main" r:embed="rId1"/>
              </p:ext>
            </p:extLst>
          </p:nvPr>
        </p:nvPicPr>
        <p:blipFill>
          <a:blip r:embed="rId5"/>
          <a:stretch>
            <a:fillRect/>
          </a:stretch>
        </p:blipFill>
        <p:spPr>
          <a:xfrm>
            <a:off x="0" y="-361950"/>
            <a:ext cx="12192000" cy="7620000"/>
          </a:xfrm>
        </p:spPr>
      </p:pic>
    </p:spTree>
    <p:extLst>
      <p:ext uri="{BB962C8B-B14F-4D97-AF65-F5344CB8AC3E}">
        <p14:creationId xmlns:p14="http://schemas.microsoft.com/office/powerpoint/2010/main" val="158789493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0"/>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10"/>
                                        </p:tgtEl>
                                      </p:cBhvr>
                                    </p:cmd>
                                  </p:childTnLst>
                                </p:cTn>
                              </p:par>
                            </p:childTnLst>
                          </p:cTn>
                        </p:par>
                      </p:childTnLst>
                    </p:cTn>
                  </p:par>
                </p:childTnLst>
              </p:cTn>
              <p:nextCondLst>
                <p:cond evt="onClick" delay="0">
                  <p:tgtEl>
                    <p:spTgt spid="10"/>
                  </p:tgtEl>
                </p:cond>
              </p:nextCondLst>
            </p:seq>
            <p:video>
              <p:cMediaNode vol="80000">
                <p:cTn id="7" fill="hold" display="0">
                  <p:stCondLst>
                    <p:cond delay="indefinite"/>
                  </p:stCondLst>
                </p:cTn>
                <p:tgtEl>
                  <p:spTgt spid="10"/>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Server</a:t>
            </a:r>
            <a:endParaRPr lang="en-US" dirty="0"/>
          </a:p>
        </p:txBody>
      </p:sp>
      <p:sp>
        <p:nvSpPr>
          <p:cNvPr id="3" name="Content Placeholder 2"/>
          <p:cNvSpPr>
            <a:spLocks noGrp="1"/>
          </p:cNvSpPr>
          <p:nvPr>
            <p:ph sz="quarter" idx="13"/>
          </p:nvPr>
        </p:nvSpPr>
        <p:spPr>
          <a:xfrm>
            <a:off x="685801" y="2063397"/>
            <a:ext cx="9712841" cy="3199720"/>
          </a:xfrm>
        </p:spPr>
        <p:txBody>
          <a:bodyPr numCol="2">
            <a:normAutofit fontScale="92500" lnSpcReduction="10000"/>
          </a:bodyPr>
          <a:lstStyle/>
          <a:p>
            <a:pPr marL="0" indent="0">
              <a:buNone/>
            </a:pPr>
            <a:r>
              <a:rPr lang="en-US" dirty="0" smtClean="0"/>
              <a:t>Stay Local</a:t>
            </a:r>
            <a:endParaRPr lang="en-US" dirty="0"/>
          </a:p>
          <a:p>
            <a:pPr lvl="1"/>
            <a:r>
              <a:rPr lang="en-US" sz="1900" dirty="0">
                <a:solidFill>
                  <a:schemeClr val="bg2">
                    <a:lumMod val="50000"/>
                  </a:schemeClr>
                </a:solidFill>
              </a:rPr>
              <a:t>stay</a:t>
            </a:r>
            <a:r>
              <a:rPr lang="en-US" sz="1900" dirty="0">
                <a:solidFill>
                  <a:schemeClr val="tx2">
                    <a:lumMod val="90000"/>
                    <a:lumOff val="10000"/>
                  </a:schemeClr>
                </a:solidFill>
              </a:rPr>
              <a:t> in process if </a:t>
            </a:r>
            <a:r>
              <a:rPr lang="en-US" sz="1900" dirty="0" smtClean="0">
                <a:solidFill>
                  <a:schemeClr val="tx2">
                    <a:lumMod val="90000"/>
                    <a:lumOff val="10000"/>
                  </a:schemeClr>
                </a:solidFill>
              </a:rPr>
              <a:t>possible</a:t>
            </a:r>
          </a:p>
          <a:p>
            <a:pPr lvl="1"/>
            <a:endParaRPr lang="en-US" sz="1900" dirty="0">
              <a:solidFill>
                <a:schemeClr val="tx2">
                  <a:lumMod val="90000"/>
                  <a:lumOff val="10000"/>
                </a:schemeClr>
              </a:solidFill>
            </a:endParaRPr>
          </a:p>
          <a:p>
            <a:pPr marL="0" indent="0">
              <a:buNone/>
            </a:pPr>
            <a:r>
              <a:rPr lang="en-US" dirty="0" smtClean="0"/>
              <a:t>Iterate Less</a:t>
            </a:r>
            <a:endParaRPr lang="en-US" dirty="0"/>
          </a:p>
          <a:p>
            <a:pPr lvl="1"/>
            <a:r>
              <a:rPr lang="en-US" sz="1900" dirty="0">
                <a:solidFill>
                  <a:schemeClr val="tx2">
                    <a:lumMod val="90000"/>
                    <a:lumOff val="10000"/>
                  </a:schemeClr>
                </a:solidFill>
              </a:rPr>
              <a:t>lowering hit count is usually </a:t>
            </a:r>
            <a:r>
              <a:rPr lang="en-US" sz="1900" dirty="0" smtClean="0">
                <a:solidFill>
                  <a:schemeClr val="tx2">
                    <a:lumMod val="90000"/>
                    <a:lumOff val="10000"/>
                  </a:schemeClr>
                </a:solidFill>
              </a:rPr>
              <a:t>easier</a:t>
            </a:r>
          </a:p>
          <a:p>
            <a:pPr lvl="1"/>
            <a:endParaRPr lang="en-US" sz="1900" dirty="0">
              <a:solidFill>
                <a:schemeClr val="tx2">
                  <a:lumMod val="90000"/>
                  <a:lumOff val="10000"/>
                </a:schemeClr>
              </a:solidFill>
            </a:endParaRPr>
          </a:p>
          <a:p>
            <a:pPr marL="0" indent="0">
              <a:buNone/>
            </a:pPr>
            <a:r>
              <a:rPr lang="en-US" dirty="0" smtClean="0"/>
              <a:t>cache Liberally</a:t>
            </a:r>
            <a:endParaRPr lang="en-US" dirty="0"/>
          </a:p>
          <a:p>
            <a:pPr lvl="1"/>
            <a:r>
              <a:rPr lang="en-US" sz="1900" dirty="0">
                <a:solidFill>
                  <a:schemeClr val="tx2">
                    <a:lumMod val="90000"/>
                    <a:lumOff val="10000"/>
                  </a:schemeClr>
                </a:solidFill>
              </a:rPr>
              <a:t>don‘t do work if you don’t have </a:t>
            </a:r>
            <a:r>
              <a:rPr lang="en-US" sz="1900" dirty="0" smtClean="0">
                <a:solidFill>
                  <a:schemeClr val="tx2">
                    <a:lumMod val="90000"/>
                    <a:lumOff val="10000"/>
                  </a:schemeClr>
                </a:solidFill>
              </a:rPr>
              <a:t>to</a:t>
            </a:r>
            <a:endParaRPr lang="en-US" sz="1900" dirty="0">
              <a:solidFill>
                <a:schemeClr val="tx2">
                  <a:lumMod val="90000"/>
                  <a:lumOff val="10000"/>
                </a:schemeClr>
              </a:solidFill>
            </a:endParaRPr>
          </a:p>
          <a:p>
            <a:pPr marL="0" indent="0">
              <a:buNone/>
            </a:pPr>
            <a:r>
              <a:rPr lang="en-US" dirty="0" smtClean="0"/>
              <a:t>stream</a:t>
            </a:r>
            <a:endParaRPr lang="en-US" dirty="0"/>
          </a:p>
          <a:p>
            <a:pPr lvl="1"/>
            <a:r>
              <a:rPr lang="en-US" sz="1900" dirty="0">
                <a:solidFill>
                  <a:schemeClr val="tx2">
                    <a:lumMod val="90000"/>
                    <a:lumOff val="10000"/>
                  </a:schemeClr>
                </a:solidFill>
              </a:rPr>
              <a:t>loading </a:t>
            </a:r>
            <a:r>
              <a:rPr lang="en-US" sz="1900" dirty="0" smtClean="0">
                <a:solidFill>
                  <a:schemeClr val="tx2">
                    <a:lumMod val="90000"/>
                    <a:lumOff val="10000"/>
                  </a:schemeClr>
                </a:solidFill>
              </a:rPr>
              <a:t>lots </a:t>
            </a:r>
            <a:r>
              <a:rPr lang="en-US" sz="1900" dirty="0">
                <a:solidFill>
                  <a:schemeClr val="tx2">
                    <a:lumMod val="90000"/>
                    <a:lumOff val="10000"/>
                  </a:schemeClr>
                </a:solidFill>
              </a:rPr>
              <a:t>of data at once is </a:t>
            </a:r>
            <a:r>
              <a:rPr lang="en-US" sz="1900" dirty="0" smtClean="0">
                <a:solidFill>
                  <a:schemeClr val="tx2">
                    <a:lumMod val="90000"/>
                    <a:lumOff val="10000"/>
                  </a:schemeClr>
                </a:solidFill>
              </a:rPr>
              <a:t>slow</a:t>
            </a:r>
          </a:p>
          <a:p>
            <a:pPr lvl="1"/>
            <a:endParaRPr lang="en-US" sz="1900" dirty="0">
              <a:solidFill>
                <a:schemeClr val="tx2">
                  <a:lumMod val="90000"/>
                  <a:lumOff val="10000"/>
                </a:schemeClr>
              </a:solidFill>
            </a:endParaRPr>
          </a:p>
          <a:p>
            <a:pPr marL="0" indent="0">
              <a:buNone/>
            </a:pPr>
            <a:r>
              <a:rPr lang="en-US" dirty="0" smtClean="0"/>
              <a:t>Miscellaneous</a:t>
            </a:r>
            <a:endParaRPr lang="en-US" dirty="0"/>
          </a:p>
          <a:p>
            <a:pPr lvl="1"/>
            <a:r>
              <a:rPr lang="en-US" sz="1900" dirty="0">
                <a:solidFill>
                  <a:schemeClr val="tx2">
                    <a:lumMod val="90000"/>
                    <a:lumOff val="10000"/>
                  </a:schemeClr>
                </a:solidFill>
              </a:rPr>
              <a:t>use string </a:t>
            </a:r>
            <a:r>
              <a:rPr lang="en-US" sz="1900" dirty="0" smtClean="0">
                <a:solidFill>
                  <a:schemeClr val="tx2">
                    <a:lumMod val="90000"/>
                    <a:lumOff val="10000"/>
                  </a:schemeClr>
                </a:solidFill>
              </a:rPr>
              <a:t>builder</a:t>
            </a:r>
          </a:p>
          <a:p>
            <a:pPr lvl="1"/>
            <a:r>
              <a:rPr lang="en-US" sz="1900" dirty="0" smtClean="0">
                <a:solidFill>
                  <a:schemeClr val="tx2">
                    <a:lumMod val="90000"/>
                    <a:lumOff val="10000"/>
                  </a:schemeClr>
                </a:solidFill>
              </a:rPr>
              <a:t>exceptions </a:t>
            </a:r>
            <a:r>
              <a:rPr lang="en-US" sz="1900" dirty="0">
                <a:solidFill>
                  <a:schemeClr val="tx2">
                    <a:lumMod val="90000"/>
                    <a:lumOff val="10000"/>
                  </a:schemeClr>
                </a:solidFill>
              </a:rPr>
              <a:t>should be </a:t>
            </a:r>
            <a:r>
              <a:rPr lang="en-US" sz="1900" dirty="0" smtClean="0">
                <a:solidFill>
                  <a:schemeClr val="tx2">
                    <a:lumMod val="90000"/>
                    <a:lumOff val="10000"/>
                  </a:schemeClr>
                </a:solidFill>
              </a:rPr>
              <a:t>exceptional</a:t>
            </a:r>
          </a:p>
          <a:p>
            <a:pPr lvl="1"/>
            <a:r>
              <a:rPr lang="en-US" sz="1900" dirty="0" smtClean="0">
                <a:solidFill>
                  <a:schemeClr val="tx2">
                    <a:lumMod val="90000"/>
                    <a:lumOff val="10000"/>
                  </a:schemeClr>
                </a:solidFill>
              </a:rPr>
              <a:t>Build in Release mode</a:t>
            </a:r>
          </a:p>
          <a:p>
            <a:pPr lvl="1"/>
            <a:r>
              <a:rPr lang="en-US" sz="1900" dirty="0" smtClean="0">
                <a:solidFill>
                  <a:schemeClr val="tx2">
                    <a:lumMod val="90000"/>
                    <a:lumOff val="10000"/>
                  </a:schemeClr>
                </a:solidFill>
                <a:hlinkClick r:id="rId3"/>
              </a:rPr>
              <a:t>And many more…</a:t>
            </a:r>
            <a:endParaRPr lang="en-US" sz="1900" dirty="0">
              <a:solidFill>
                <a:schemeClr val="tx2">
                  <a:lumMod val="90000"/>
                  <a:lumOff val="10000"/>
                </a:schemeClr>
              </a:solidFill>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grpSp>
        <p:nvGrpSpPr>
          <p:cNvPr id="5" name="Group 4"/>
          <p:cNvGrpSpPr/>
          <p:nvPr/>
        </p:nvGrpSpPr>
        <p:grpSpPr>
          <a:xfrm>
            <a:off x="7975544" y="1344952"/>
            <a:ext cx="3104964" cy="4036929"/>
            <a:chOff x="3918856" y="1344952"/>
            <a:chExt cx="3104964" cy="4036929"/>
          </a:xfrm>
        </p:grpSpPr>
        <p:sp>
          <p:nvSpPr>
            <p:cNvPr id="6" name="Rectangle 5"/>
            <p:cNvSpPr/>
            <p:nvPr/>
          </p:nvSpPr>
          <p:spPr>
            <a:xfrm>
              <a:off x="3918856" y="2118049"/>
              <a:ext cx="2276671" cy="3263832"/>
            </a:xfrm>
            <a:prstGeom prst="rect">
              <a:avLst/>
            </a:pr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arallelogram 6"/>
            <p:cNvSpPr/>
            <p:nvPr/>
          </p:nvSpPr>
          <p:spPr>
            <a:xfrm>
              <a:off x="3937518" y="1344952"/>
              <a:ext cx="3032450" cy="662474"/>
            </a:xfrm>
            <a:prstGeom prst="parallelogram">
              <a:avLst>
                <a:gd name="adj" fmla="val 110915"/>
              </a:avLst>
            </a:pr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Parallelogram 7"/>
            <p:cNvSpPr/>
            <p:nvPr/>
          </p:nvSpPr>
          <p:spPr>
            <a:xfrm rot="5400000" flipV="1">
              <a:off x="4689778" y="3047839"/>
              <a:ext cx="3954295" cy="713789"/>
            </a:xfrm>
            <a:prstGeom prst="parallelogram">
              <a:avLst>
                <a:gd name="adj" fmla="val 94535"/>
              </a:avLst>
            </a:pr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TextBox 8"/>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http://bit.ly/dotnetOptimization</a:t>
            </a:r>
          </a:p>
        </p:txBody>
      </p:sp>
    </p:spTree>
    <p:extLst>
      <p:ext uri="{BB962C8B-B14F-4D97-AF65-F5344CB8AC3E}">
        <p14:creationId xmlns:p14="http://schemas.microsoft.com/office/powerpoint/2010/main" val="366619128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Compute</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25000"/>
                  </a:schemeClr>
                </a:solidFill>
                <a:latin typeface="FontAwesome" pitchFamily="2" charset="0"/>
              </a:rPr>
              <a:t></a:t>
            </a:r>
            <a:endParaRPr lang="en-US" sz="16600" dirty="0">
              <a:solidFill>
                <a:schemeClr val="tx2">
                  <a:alpha val="25000"/>
                </a:schemeClr>
              </a:solidFill>
              <a:latin typeface="FontAwesome" pitchFamily="2" charset="0"/>
            </a:endParaRPr>
          </a:p>
        </p:txBody>
      </p:sp>
    </p:spTree>
    <p:extLst>
      <p:ext uri="{BB962C8B-B14F-4D97-AF65-F5344CB8AC3E}">
        <p14:creationId xmlns:p14="http://schemas.microsoft.com/office/powerpoint/2010/main" val="176921267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Compute</a:t>
            </a:r>
            <a:endParaRPr lang="en-US" dirty="0"/>
          </a:p>
        </p:txBody>
      </p:sp>
      <p:sp>
        <p:nvSpPr>
          <p:cNvPr id="3" name="Content Placeholder 2"/>
          <p:cNvSpPr>
            <a:spLocks noGrp="1"/>
          </p:cNvSpPr>
          <p:nvPr>
            <p:ph sz="quarter" idx="13"/>
          </p:nvPr>
        </p:nvSpPr>
        <p:spPr/>
        <p:txBody>
          <a:bodyPr numCol="2">
            <a:normAutofit/>
          </a:bodyPr>
          <a:lstStyle/>
          <a:p>
            <a:pPr marL="0" indent="0">
              <a:buNone/>
            </a:pPr>
            <a:r>
              <a:rPr lang="en-US" dirty="0" smtClean="0"/>
              <a:t>Scope Management</a:t>
            </a:r>
          </a:p>
          <a:p>
            <a:pPr lvl="1"/>
            <a:r>
              <a:rPr lang="en-US" dirty="0" smtClean="0">
                <a:solidFill>
                  <a:schemeClr val="bg2">
                    <a:lumMod val="50000"/>
                  </a:schemeClr>
                </a:solidFill>
              </a:rPr>
              <a:t>Favor local </a:t>
            </a:r>
            <a:r>
              <a:rPr lang="en-US" dirty="0" err="1" smtClean="0">
                <a:solidFill>
                  <a:schemeClr val="bg2">
                    <a:lumMod val="50000"/>
                  </a:schemeClr>
                </a:solidFill>
              </a:rPr>
              <a:t>Var’s</a:t>
            </a:r>
            <a:endParaRPr lang="en-US" dirty="0" smtClean="0">
              <a:solidFill>
                <a:schemeClr val="bg2">
                  <a:lumMod val="50000"/>
                </a:schemeClr>
              </a:solidFill>
            </a:endParaRPr>
          </a:p>
          <a:p>
            <a:pPr lvl="1"/>
            <a:r>
              <a:rPr lang="en-US" dirty="0" smtClean="0">
                <a:solidFill>
                  <a:schemeClr val="bg2">
                    <a:lumMod val="50000"/>
                  </a:schemeClr>
                </a:solidFill>
              </a:rPr>
              <a:t>Avoid </a:t>
            </a:r>
            <a:r>
              <a:rPr lang="en-US" b="1" cap="none" dirty="0" smtClean="0">
                <a:solidFill>
                  <a:schemeClr val="bg2">
                    <a:lumMod val="50000"/>
                  </a:schemeClr>
                </a:solidFill>
                <a:latin typeface="Consolas" panose="020B0609020204030204" pitchFamily="49" charset="0"/>
                <a:cs typeface="Consolas" panose="020B0609020204030204" pitchFamily="49" charset="0"/>
              </a:rPr>
              <a:t>with()</a:t>
            </a:r>
            <a:r>
              <a:rPr lang="en-US" dirty="0" smtClean="0">
                <a:solidFill>
                  <a:schemeClr val="bg2">
                    <a:lumMod val="50000"/>
                  </a:schemeClr>
                </a:solidFill>
              </a:rPr>
              <a:t> Statement</a:t>
            </a:r>
          </a:p>
          <a:p>
            <a:pPr lvl="1"/>
            <a:r>
              <a:rPr lang="en-US" dirty="0" smtClean="0">
                <a:solidFill>
                  <a:schemeClr val="bg2">
                    <a:lumMod val="50000"/>
                  </a:schemeClr>
                </a:solidFill>
              </a:rPr>
              <a:t>Careful w/ Closures</a:t>
            </a:r>
          </a:p>
          <a:p>
            <a:pPr lvl="1"/>
            <a:endParaRPr lang="en-US" dirty="0">
              <a:solidFill>
                <a:schemeClr val="bg2">
                  <a:lumMod val="50000"/>
                </a:schemeClr>
              </a:solidFill>
            </a:endParaRPr>
          </a:p>
          <a:p>
            <a:pPr marL="0" indent="0">
              <a:buNone/>
            </a:pPr>
            <a:r>
              <a:rPr lang="en-US" dirty="0" smtClean="0"/>
              <a:t>Looping</a:t>
            </a:r>
            <a:endParaRPr lang="en-US" dirty="0"/>
          </a:p>
          <a:p>
            <a:pPr lvl="1"/>
            <a:r>
              <a:rPr lang="en-US" dirty="0" smtClean="0">
                <a:solidFill>
                  <a:schemeClr val="bg2">
                    <a:lumMod val="50000"/>
                  </a:schemeClr>
                </a:solidFill>
              </a:rPr>
              <a:t>Avoid </a:t>
            </a:r>
            <a:r>
              <a:rPr lang="en-US" b="1" cap="none" dirty="0" smtClean="0">
                <a:solidFill>
                  <a:schemeClr val="bg2">
                    <a:lumMod val="50000"/>
                  </a:schemeClr>
                </a:solidFill>
                <a:latin typeface="Consolas" panose="020B0609020204030204" pitchFamily="49" charset="0"/>
                <a:cs typeface="Consolas" panose="020B0609020204030204" pitchFamily="49" charset="0"/>
              </a:rPr>
              <a:t>for…in</a:t>
            </a:r>
            <a:r>
              <a:rPr lang="en-US" dirty="0" smtClean="0">
                <a:solidFill>
                  <a:schemeClr val="bg2">
                    <a:lumMod val="50000"/>
                  </a:schemeClr>
                </a:solidFill>
              </a:rPr>
              <a:t> Loops</a:t>
            </a:r>
          </a:p>
          <a:p>
            <a:pPr lvl="1"/>
            <a:endParaRPr lang="en-US" dirty="0" smtClean="0">
              <a:solidFill>
                <a:schemeClr val="bg2">
                  <a:lumMod val="50000"/>
                </a:schemeClr>
              </a:solidFill>
            </a:endParaRPr>
          </a:p>
          <a:p>
            <a:pPr marL="0" indent="0">
              <a:buNone/>
            </a:pPr>
            <a:r>
              <a:rPr lang="en-US" sz="4000" u="sng" dirty="0" smtClean="0">
                <a:uFill>
                  <a:solidFill>
                    <a:schemeClr val="accent1"/>
                  </a:solidFill>
                </a:uFill>
              </a:rPr>
              <a:t>AVOID DOM!</a:t>
            </a:r>
          </a:p>
          <a:p>
            <a:pPr marL="742950" lvl="2" indent="-285750">
              <a:spcBef>
                <a:spcPts val="1000"/>
              </a:spcBef>
            </a:pPr>
            <a:r>
              <a:rPr lang="en-US" sz="1800" dirty="0" smtClean="0">
                <a:solidFill>
                  <a:schemeClr val="bg2">
                    <a:lumMod val="50000"/>
                  </a:schemeClr>
                </a:solidFill>
              </a:rPr>
              <a:t>Let’s Dig Into This One…</a:t>
            </a:r>
            <a:endParaRPr lang="en-US" sz="1800" dirty="0">
              <a:solidFill>
                <a:schemeClr val="bg2">
                  <a:lumMod val="50000"/>
                </a:schemeClr>
              </a:solidFill>
            </a:endParaRPr>
          </a:p>
          <a:p>
            <a:pPr marL="0" indent="0">
              <a:buNone/>
            </a:pPr>
            <a:endParaRPr lang="en-US" sz="4800" u="sng" dirty="0">
              <a:uFill>
                <a:solidFill>
                  <a:schemeClr val="accent1"/>
                </a:solidFill>
              </a:uFill>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184617176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Frame Rate</a:t>
            </a:r>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Rectangle 4"/>
          <p:cNvSpPr/>
          <p:nvPr/>
        </p:nvSpPr>
        <p:spPr>
          <a:xfrm>
            <a:off x="685800" y="2293620"/>
            <a:ext cx="10394707" cy="96012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sp>
        <p:nvSpPr>
          <p:cNvPr id="45" name="TextBox 44"/>
          <p:cNvSpPr txBox="1"/>
          <p:nvPr/>
        </p:nvSpPr>
        <p:spPr>
          <a:xfrm>
            <a:off x="685800" y="2388870"/>
            <a:ext cx="10394706" cy="769441"/>
          </a:xfrm>
          <a:prstGeom prst="rect">
            <a:avLst/>
          </a:prstGeom>
          <a:noFill/>
          <a:effectLst>
            <a:glow rad="139700">
              <a:schemeClr val="accent1">
                <a:satMod val="175000"/>
                <a:alpha val="40000"/>
              </a:schemeClr>
            </a:glow>
          </a:effectLst>
        </p:spPr>
        <p:txBody>
          <a:bodyPr wrap="square" rtlCol="0" anchor="ctr" anchorCtr="0">
            <a:spAutoFit/>
          </a:bodyPr>
          <a:lstStyle/>
          <a:p>
            <a:pPr algn="ctr"/>
            <a:r>
              <a:rPr lang="en-US" sz="4400" dirty="0" smtClean="0"/>
              <a:t>1000 </a:t>
            </a:r>
            <a:r>
              <a:rPr lang="en-US" sz="4400" dirty="0" err="1" smtClean="0"/>
              <a:t>ms</a:t>
            </a:r>
            <a:r>
              <a:rPr lang="en-US" sz="4400" dirty="0" smtClean="0"/>
              <a:t> / 60 Hz = ~16 </a:t>
            </a:r>
            <a:r>
              <a:rPr lang="en-US" sz="4400" dirty="0" err="1" smtClean="0"/>
              <a:t>ms</a:t>
            </a:r>
            <a:endParaRPr lang="en-US" dirty="0"/>
          </a:p>
        </p:txBody>
      </p:sp>
      <p:sp>
        <p:nvSpPr>
          <p:cNvPr id="7" name="TextBox 6"/>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56390761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685801" y="596417"/>
            <a:ext cx="10394707" cy="4471375"/>
          </a:xfrm>
        </p:spPr>
        <p:txBody>
          <a:bodyPr>
            <a:noAutofit/>
          </a:bodyPr>
          <a:lstStyle/>
          <a:p>
            <a:pPr marL="0" indent="0">
              <a:buNone/>
            </a:pPr>
            <a:r>
              <a:rPr lang="en-US" sz="4000" dirty="0">
                <a:solidFill>
                  <a:srgbClr val="00B0F0"/>
                </a:solidFill>
                <a:cs typeface="Segoe UI Light" panose="020B0502040204020203" pitchFamily="34" charset="0"/>
              </a:rPr>
              <a:t>■</a:t>
            </a:r>
            <a:r>
              <a:rPr lang="en-US" sz="4000" dirty="0">
                <a:cs typeface="Segoe UI Light" panose="020B0502040204020203" pitchFamily="34" charset="0"/>
              </a:rPr>
              <a:t> Network </a:t>
            </a:r>
            <a:r>
              <a:rPr lang="en-US" sz="4000" dirty="0" smtClean="0">
                <a:cs typeface="Segoe UI Light" panose="020B0502040204020203" pitchFamily="34" charset="0"/>
              </a:rPr>
              <a:t>Activity</a:t>
            </a:r>
          </a:p>
          <a:p>
            <a:pPr marL="0" indent="0">
              <a:buNone/>
            </a:pPr>
            <a:r>
              <a:rPr lang="en-US" sz="4000" dirty="0">
                <a:solidFill>
                  <a:srgbClr val="FFC000"/>
                </a:solidFill>
                <a:cs typeface="Segoe UI Light" panose="020B0502040204020203" pitchFamily="34" charset="0"/>
              </a:rPr>
              <a:t>■</a:t>
            </a:r>
            <a:r>
              <a:rPr lang="en-US" sz="4000" dirty="0">
                <a:cs typeface="Segoe UI Light" panose="020B0502040204020203" pitchFamily="34" charset="0"/>
              </a:rPr>
              <a:t> </a:t>
            </a:r>
            <a:r>
              <a:rPr lang="en-US" sz="4000" dirty="0" smtClean="0">
                <a:cs typeface="Segoe UI Light" panose="020B0502040204020203" pitchFamily="34" charset="0"/>
              </a:rPr>
              <a:t>JavaScript</a:t>
            </a:r>
          </a:p>
          <a:p>
            <a:pPr marL="0" indent="0">
              <a:buNone/>
            </a:pPr>
            <a:r>
              <a:rPr lang="en-US" sz="4000" dirty="0">
                <a:solidFill>
                  <a:schemeClr val="accent5"/>
                </a:solidFill>
                <a:cs typeface="Segoe UI Light" panose="020B0502040204020203" pitchFamily="34" charset="0"/>
              </a:rPr>
              <a:t>■</a:t>
            </a:r>
            <a:r>
              <a:rPr lang="en-US" sz="4000" dirty="0">
                <a:cs typeface="Segoe UI Light" panose="020B0502040204020203" pitchFamily="34" charset="0"/>
              </a:rPr>
              <a:t> Recalculate Style &amp; </a:t>
            </a:r>
            <a:r>
              <a:rPr lang="en-US" sz="4000" dirty="0" smtClean="0">
                <a:cs typeface="Segoe UI Light" panose="020B0502040204020203" pitchFamily="34" charset="0"/>
              </a:rPr>
              <a:t>Layout</a:t>
            </a:r>
          </a:p>
          <a:p>
            <a:pPr marL="0" indent="0">
              <a:buNone/>
            </a:pPr>
            <a:r>
              <a:rPr lang="en-US" sz="4000" dirty="0">
                <a:solidFill>
                  <a:srgbClr val="92D050"/>
                </a:solidFill>
                <a:cs typeface="Segoe UI Light" panose="020B0502040204020203" pitchFamily="34" charset="0"/>
              </a:rPr>
              <a:t>■</a:t>
            </a:r>
            <a:r>
              <a:rPr lang="en-US" sz="4000" dirty="0">
                <a:cs typeface="Segoe UI Light" panose="020B0502040204020203" pitchFamily="34" charset="0"/>
              </a:rPr>
              <a:t> Paint Setup, Paint &amp; Composite </a:t>
            </a:r>
            <a:r>
              <a:rPr lang="en-US" sz="4000" dirty="0" smtClean="0">
                <a:cs typeface="Segoe UI Light" panose="020B0502040204020203" pitchFamily="34" charset="0"/>
              </a:rPr>
              <a:t>Layers</a:t>
            </a:r>
          </a:p>
          <a:p>
            <a:pPr marL="0" indent="0">
              <a:buNone/>
            </a:pPr>
            <a:r>
              <a:rPr lang="en-US" sz="4000" dirty="0">
                <a:solidFill>
                  <a:schemeClr val="bg2"/>
                </a:solidFill>
                <a:cs typeface="Segoe UI Light" panose="020B0502040204020203" pitchFamily="34" charset="0"/>
              </a:rPr>
              <a:t>■</a:t>
            </a:r>
            <a:r>
              <a:rPr lang="en-US" sz="4000" dirty="0">
                <a:cs typeface="Segoe UI Light" panose="020B0502040204020203" pitchFamily="34" charset="0"/>
              </a:rPr>
              <a:t> </a:t>
            </a:r>
            <a:r>
              <a:rPr lang="en-US" sz="4000" strike="sngStrike" dirty="0" smtClean="0">
                <a:cs typeface="Segoe UI Light" panose="020B0502040204020203" pitchFamily="34" charset="0"/>
              </a:rPr>
              <a:t>Un-instrumented Activity</a:t>
            </a:r>
          </a:p>
          <a:p>
            <a:pPr marL="0" indent="0">
              <a:buNone/>
            </a:pPr>
            <a:r>
              <a:rPr lang="en-US" sz="4000" dirty="0" smtClean="0">
                <a:solidFill>
                  <a:schemeClr val="bg2"/>
                </a:solidFill>
                <a:cs typeface="Segoe UI Light" panose="020B0502040204020203" pitchFamily="34" charset="0"/>
              </a:rPr>
              <a:t>      </a:t>
            </a:r>
            <a:r>
              <a:rPr lang="en-US" sz="4000" strike="sngStrike" dirty="0" smtClean="0">
                <a:cs typeface="Segoe UI Light" panose="020B0502040204020203" pitchFamily="34" charset="0"/>
              </a:rPr>
              <a:t>idle Time</a:t>
            </a:r>
            <a:endParaRPr lang="en-US" sz="4000" strike="sngStrike" dirty="0">
              <a:cs typeface="Segoe UI Light" panose="020B0502040204020203" pitchFamily="34" charset="0"/>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7" name="TextBox 6"/>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
        <p:nvSpPr>
          <p:cNvPr id="15" name="TextBox 14"/>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http://bit.ly/howBrowsersWork</a:t>
            </a:r>
          </a:p>
        </p:txBody>
      </p:sp>
      <p:sp>
        <p:nvSpPr>
          <p:cNvPr id="2" name="Rectangle 1"/>
          <p:cNvSpPr/>
          <p:nvPr/>
        </p:nvSpPr>
        <p:spPr>
          <a:xfrm>
            <a:off x="823439" y="4799046"/>
            <a:ext cx="329797" cy="334560"/>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6610696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Rectangle 4"/>
          <p:cNvSpPr/>
          <p:nvPr/>
        </p:nvSpPr>
        <p:spPr>
          <a:xfrm>
            <a:off x="685800" y="2293620"/>
            <a:ext cx="10394707" cy="96012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cxnSp>
        <p:nvCxnSpPr>
          <p:cNvPr id="7" name="Straight Connector 6"/>
          <p:cNvCxnSpPr/>
          <p:nvPr/>
        </p:nvCxnSpPr>
        <p:spPr>
          <a:xfrm>
            <a:off x="1013973" y="2293620"/>
            <a:ext cx="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H="1">
            <a:off x="3329500" y="2293620"/>
            <a:ext cx="1949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9" name="Straight Connector 8"/>
          <p:cNvCxnSpPr>
            <a:stCxn id="5" idx="0"/>
          </p:cNvCxnSpPr>
          <p:nvPr/>
        </p:nvCxnSpPr>
        <p:spPr>
          <a:xfrm flipH="1">
            <a:off x="5873627" y="2293620"/>
            <a:ext cx="9527"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8298180" y="2293620"/>
            <a:ext cx="5275"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10732770" y="2293620"/>
            <a:ext cx="513" cy="156591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65153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8" name="TextBox 27"/>
          <p:cNvSpPr txBox="1"/>
          <p:nvPr/>
        </p:nvSpPr>
        <p:spPr>
          <a:xfrm>
            <a:off x="296420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9" name="TextBox 28"/>
          <p:cNvSpPr txBox="1"/>
          <p:nvPr/>
        </p:nvSpPr>
        <p:spPr>
          <a:xfrm>
            <a:off x="5520714" y="3901864"/>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0" name="TextBox 29"/>
          <p:cNvSpPr txBox="1"/>
          <p:nvPr/>
        </p:nvSpPr>
        <p:spPr>
          <a:xfrm>
            <a:off x="7940064" y="3899840"/>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1" name="TextBox 30"/>
          <p:cNvSpPr txBox="1"/>
          <p:nvPr/>
        </p:nvSpPr>
        <p:spPr>
          <a:xfrm>
            <a:off x="10370844" y="3897816"/>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16" name="TextBox 15"/>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193272125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Rectangle 4"/>
          <p:cNvSpPr/>
          <p:nvPr/>
        </p:nvSpPr>
        <p:spPr>
          <a:xfrm>
            <a:off x="685800" y="2293620"/>
            <a:ext cx="10394707" cy="96012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cxnSp>
        <p:nvCxnSpPr>
          <p:cNvPr id="7" name="Straight Connector 6"/>
          <p:cNvCxnSpPr/>
          <p:nvPr/>
        </p:nvCxnSpPr>
        <p:spPr>
          <a:xfrm>
            <a:off x="1013973" y="2293620"/>
            <a:ext cx="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H="1">
            <a:off x="3329500" y="2293620"/>
            <a:ext cx="1949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9" name="Straight Connector 8"/>
          <p:cNvCxnSpPr>
            <a:stCxn id="5" idx="0"/>
          </p:cNvCxnSpPr>
          <p:nvPr/>
        </p:nvCxnSpPr>
        <p:spPr>
          <a:xfrm flipH="1">
            <a:off x="5873627" y="2293620"/>
            <a:ext cx="9527"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8298180" y="2293620"/>
            <a:ext cx="5275"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10732770" y="2293620"/>
            <a:ext cx="513" cy="156591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65153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8" name="TextBox 27"/>
          <p:cNvSpPr txBox="1"/>
          <p:nvPr/>
        </p:nvSpPr>
        <p:spPr>
          <a:xfrm>
            <a:off x="296420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9" name="TextBox 28"/>
          <p:cNvSpPr txBox="1"/>
          <p:nvPr/>
        </p:nvSpPr>
        <p:spPr>
          <a:xfrm>
            <a:off x="5520714" y="3901864"/>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0" name="TextBox 29"/>
          <p:cNvSpPr txBox="1"/>
          <p:nvPr/>
        </p:nvSpPr>
        <p:spPr>
          <a:xfrm>
            <a:off x="7940064" y="3899840"/>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1" name="TextBox 30"/>
          <p:cNvSpPr txBox="1"/>
          <p:nvPr/>
        </p:nvSpPr>
        <p:spPr>
          <a:xfrm>
            <a:off x="10370844" y="3897816"/>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7" name="Pentagon 36"/>
          <p:cNvSpPr/>
          <p:nvPr/>
        </p:nvSpPr>
        <p:spPr>
          <a:xfrm>
            <a:off x="1090172" y="2418569"/>
            <a:ext cx="651510" cy="736111"/>
          </a:xfrm>
          <a:prstGeom prst="homePlate">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err="1" smtClean="0"/>
              <a:t>rAF</a:t>
            </a:r>
            <a:endParaRPr lang="en-US" dirty="0"/>
          </a:p>
        </p:txBody>
      </p:sp>
      <p:sp>
        <p:nvSpPr>
          <p:cNvPr id="38" name="Chevron 37"/>
          <p:cNvSpPr/>
          <p:nvPr/>
        </p:nvSpPr>
        <p:spPr>
          <a:xfrm>
            <a:off x="1501707" y="241977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JS</a:t>
            </a:r>
            <a:endParaRPr lang="en-US" dirty="0">
              <a:solidFill>
                <a:schemeClr val="tx1"/>
              </a:solidFill>
            </a:endParaRPr>
          </a:p>
        </p:txBody>
      </p:sp>
      <p:sp>
        <p:nvSpPr>
          <p:cNvPr id="40" name="Chevron 39"/>
          <p:cNvSpPr/>
          <p:nvPr/>
        </p:nvSpPr>
        <p:spPr>
          <a:xfrm>
            <a:off x="2256142" y="242358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Paint</a:t>
            </a:r>
            <a:endParaRPr lang="en-US" dirty="0">
              <a:solidFill>
                <a:schemeClr val="tx1"/>
              </a:solidFill>
            </a:endParaRPr>
          </a:p>
        </p:txBody>
      </p:sp>
      <p:sp>
        <p:nvSpPr>
          <p:cNvPr id="18" name="TextBox 17"/>
          <p:cNvSpPr txBox="1"/>
          <p:nvPr/>
        </p:nvSpPr>
        <p:spPr>
          <a:xfrm>
            <a:off x="1250682" y="1838360"/>
            <a:ext cx="2470548" cy="307777"/>
          </a:xfrm>
          <a:prstGeom prst="rect">
            <a:avLst/>
          </a:prstGeom>
          <a:noFill/>
        </p:spPr>
        <p:txBody>
          <a:bodyPr wrap="none" rtlCol="0">
            <a:spAutoFit/>
          </a:bodyPr>
          <a:lstStyle/>
          <a:p>
            <a:r>
              <a:rPr lang="en-US" sz="1400" dirty="0" err="1" smtClean="0">
                <a:latin typeface="Consolas" panose="020B0609020204030204" pitchFamily="49" charset="0"/>
                <a:cs typeface="Consolas" panose="020B0609020204030204" pitchFamily="49" charset="0"/>
              </a:rPr>
              <a:t>requestAnimationFrame</a:t>
            </a:r>
            <a:r>
              <a:rPr lang="en-US" sz="1400" dirty="0" smtClean="0">
                <a:latin typeface="Consolas" panose="020B0609020204030204" pitchFamily="49" charset="0"/>
                <a:cs typeface="Consolas" panose="020B0609020204030204" pitchFamily="49" charset="0"/>
              </a:rPr>
              <a:t>()</a:t>
            </a:r>
            <a:endParaRPr lang="en-US" sz="1400" dirty="0">
              <a:latin typeface="Consolas" panose="020B0609020204030204" pitchFamily="49" charset="0"/>
              <a:cs typeface="Consolas" panose="020B0609020204030204" pitchFamily="49" charset="0"/>
            </a:endParaRPr>
          </a:p>
        </p:txBody>
      </p:sp>
      <p:cxnSp>
        <p:nvCxnSpPr>
          <p:cNvPr id="12" name="Straight Connector 11"/>
          <p:cNvCxnSpPr/>
          <p:nvPr/>
        </p:nvCxnSpPr>
        <p:spPr>
          <a:xfrm>
            <a:off x="1319262" y="1954530"/>
            <a:ext cx="0" cy="589907"/>
          </a:xfrm>
          <a:prstGeom prst="line">
            <a:avLst/>
          </a:prstGeom>
          <a:ln w="12700">
            <a:solidFill>
              <a:schemeClr val="tx1"/>
            </a:solidFill>
            <a:tailEnd type="diamond"/>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270433413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rot="21427188">
            <a:off x="1023741" y="1460341"/>
            <a:ext cx="2121471" cy="1979658"/>
          </a:xfrm>
          <a:prstGeom prst="rect">
            <a:avLst/>
          </a:prstGeom>
          <a:blipFill dpi="0" rotWithShape="1">
            <a:blip r:embed="rId3">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p:txBody>
          <a:bodyPr/>
          <a:lstStyle/>
          <a:p>
            <a:r>
              <a:rPr lang="en-US" dirty="0" smtClean="0"/>
              <a:t>Full Stack Web Performance</a:t>
            </a:r>
            <a:endParaRPr lang="en-US" dirty="0"/>
          </a:p>
        </p:txBody>
      </p:sp>
      <p:sp>
        <p:nvSpPr>
          <p:cNvPr id="3" name="Subtitle 2"/>
          <p:cNvSpPr>
            <a:spLocks noGrp="1"/>
          </p:cNvSpPr>
          <p:nvPr>
            <p:ph type="subTitle" idx="1"/>
          </p:nvPr>
        </p:nvSpPr>
        <p:spPr>
          <a:xfrm rot="21420000">
            <a:off x="993723" y="3504930"/>
            <a:ext cx="9755187" cy="957745"/>
          </a:xfrm>
        </p:spPr>
        <p:txBody>
          <a:bodyPr/>
          <a:lstStyle/>
          <a:p>
            <a:pPr>
              <a:lnSpc>
                <a:spcPct val="100000"/>
              </a:lnSpc>
              <a:spcBef>
                <a:spcPts val="600"/>
              </a:spcBef>
            </a:pPr>
            <a:r>
              <a:rPr lang="en-US" dirty="0" smtClean="0"/>
              <a:t>Nik Molnar</a:t>
            </a:r>
            <a:br>
              <a:rPr lang="en-US" dirty="0" smtClean="0"/>
            </a:br>
            <a:r>
              <a:rPr lang="en-US" sz="1600" dirty="0" smtClean="0">
                <a:solidFill>
                  <a:srgbClr val="C00000"/>
                </a:solidFill>
                <a:latin typeface="FontAwesome" pitchFamily="2" charset="0"/>
              </a:rPr>
              <a:t>  </a:t>
            </a:r>
            <a:r>
              <a:rPr lang="en-US" sz="1600" dirty="0" smtClean="0">
                <a:latin typeface="FontAwesome" pitchFamily="2" charset="0"/>
              </a:rPr>
              <a:t> </a:t>
            </a:r>
            <a:r>
              <a:rPr lang="en-US" sz="1600" dirty="0" smtClean="0"/>
              <a:t>nikmd23</a:t>
            </a:r>
          </a:p>
          <a:p>
            <a:endParaRPr lang="en-US" dirty="0"/>
          </a:p>
        </p:txBody>
      </p:sp>
      <p:sp>
        <p:nvSpPr>
          <p:cNvPr id="4" name="Rectangle 3"/>
          <p:cNvSpPr/>
          <p:nvPr/>
        </p:nvSpPr>
        <p:spPr>
          <a:xfrm>
            <a:off x="4184822" y="5099222"/>
            <a:ext cx="584886" cy="5436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p:cNvSpPr txBox="1"/>
          <p:nvPr/>
        </p:nvSpPr>
        <p:spPr>
          <a:xfrm rot="21427188">
            <a:off x="348780" y="2265504"/>
            <a:ext cx="3471391" cy="369332"/>
          </a:xfrm>
          <a:prstGeom prst="rect">
            <a:avLst/>
          </a:prstGeom>
          <a:noFill/>
        </p:spPr>
        <p:txBody>
          <a:bodyPr wrap="square" rtlCol="0">
            <a:spAutoFit/>
          </a:bodyPr>
          <a:lstStyle/>
          <a:p>
            <a:pPr algn="ctr"/>
            <a:r>
              <a:rPr lang="en-US" dirty="0" smtClean="0">
                <a:solidFill>
                  <a:schemeClr val="accent1">
                    <a:alpha val="50000"/>
                  </a:schemeClr>
                </a:solidFill>
              </a:rPr>
              <a:t>loading</a:t>
            </a:r>
            <a:endParaRPr lang="en-US" dirty="0">
              <a:solidFill>
                <a:schemeClr val="accent1">
                  <a:alpha val="50000"/>
                </a:schemeClr>
              </a:solidFill>
            </a:endParaRPr>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21293208">
            <a:off x="877343" y="1270308"/>
            <a:ext cx="2414264" cy="2399176"/>
          </a:xfrm>
          <a:prstGeom prst="rect">
            <a:avLst/>
          </a:prstGeom>
        </p:spPr>
      </p:pic>
    </p:spTree>
    <p:extLst>
      <p:ext uri="{BB962C8B-B14F-4D97-AF65-F5344CB8AC3E}">
        <p14:creationId xmlns:p14="http://schemas.microsoft.com/office/powerpoint/2010/main" val="136841510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Rectangle 4"/>
          <p:cNvSpPr/>
          <p:nvPr/>
        </p:nvSpPr>
        <p:spPr>
          <a:xfrm>
            <a:off x="685800" y="2293620"/>
            <a:ext cx="10394707" cy="96012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cxnSp>
        <p:nvCxnSpPr>
          <p:cNvPr id="7" name="Straight Connector 6"/>
          <p:cNvCxnSpPr/>
          <p:nvPr/>
        </p:nvCxnSpPr>
        <p:spPr>
          <a:xfrm>
            <a:off x="1013973" y="2293620"/>
            <a:ext cx="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H="1">
            <a:off x="3329500" y="2293620"/>
            <a:ext cx="1949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9" name="Straight Connector 8"/>
          <p:cNvCxnSpPr>
            <a:stCxn id="5" idx="0"/>
          </p:cNvCxnSpPr>
          <p:nvPr/>
        </p:nvCxnSpPr>
        <p:spPr>
          <a:xfrm flipH="1">
            <a:off x="5873627" y="2293620"/>
            <a:ext cx="9527"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8298180" y="2293620"/>
            <a:ext cx="5275"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10732770" y="2293620"/>
            <a:ext cx="513" cy="156591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65153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8" name="TextBox 27"/>
          <p:cNvSpPr txBox="1"/>
          <p:nvPr/>
        </p:nvSpPr>
        <p:spPr>
          <a:xfrm>
            <a:off x="296420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9" name="TextBox 28"/>
          <p:cNvSpPr txBox="1"/>
          <p:nvPr/>
        </p:nvSpPr>
        <p:spPr>
          <a:xfrm>
            <a:off x="5520714" y="3901864"/>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0" name="TextBox 29"/>
          <p:cNvSpPr txBox="1"/>
          <p:nvPr/>
        </p:nvSpPr>
        <p:spPr>
          <a:xfrm>
            <a:off x="7940064" y="3899840"/>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1" name="TextBox 30"/>
          <p:cNvSpPr txBox="1"/>
          <p:nvPr/>
        </p:nvSpPr>
        <p:spPr>
          <a:xfrm>
            <a:off x="10370844" y="3897816"/>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7" name="Pentagon 36"/>
          <p:cNvSpPr/>
          <p:nvPr/>
        </p:nvSpPr>
        <p:spPr>
          <a:xfrm>
            <a:off x="1090172" y="2418569"/>
            <a:ext cx="651510" cy="736111"/>
          </a:xfrm>
          <a:prstGeom prst="homePlate">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err="1" smtClean="0"/>
              <a:t>rAF</a:t>
            </a:r>
            <a:endParaRPr lang="en-US" dirty="0"/>
          </a:p>
        </p:txBody>
      </p:sp>
      <p:sp>
        <p:nvSpPr>
          <p:cNvPr id="38" name="Chevron 37"/>
          <p:cNvSpPr/>
          <p:nvPr/>
        </p:nvSpPr>
        <p:spPr>
          <a:xfrm>
            <a:off x="1501707" y="241977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JS</a:t>
            </a:r>
            <a:endParaRPr lang="en-US" dirty="0">
              <a:solidFill>
                <a:schemeClr val="tx1"/>
              </a:solidFill>
            </a:endParaRPr>
          </a:p>
        </p:txBody>
      </p:sp>
      <p:sp>
        <p:nvSpPr>
          <p:cNvPr id="40" name="Chevron 39"/>
          <p:cNvSpPr/>
          <p:nvPr/>
        </p:nvSpPr>
        <p:spPr>
          <a:xfrm>
            <a:off x="2256142" y="242358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Paint</a:t>
            </a:r>
            <a:endParaRPr lang="en-US" dirty="0">
              <a:solidFill>
                <a:schemeClr val="tx1"/>
              </a:solidFill>
            </a:endParaRPr>
          </a:p>
        </p:txBody>
      </p:sp>
      <p:sp>
        <p:nvSpPr>
          <p:cNvPr id="19" name="Pentagon 18"/>
          <p:cNvSpPr/>
          <p:nvPr/>
        </p:nvSpPr>
        <p:spPr>
          <a:xfrm>
            <a:off x="3414272" y="2422379"/>
            <a:ext cx="651510" cy="736111"/>
          </a:xfrm>
          <a:prstGeom prst="homePlate">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err="1" smtClean="0"/>
              <a:t>rAF</a:t>
            </a:r>
            <a:endParaRPr lang="en-US" dirty="0"/>
          </a:p>
        </p:txBody>
      </p:sp>
      <p:sp>
        <p:nvSpPr>
          <p:cNvPr id="20" name="Chevron 19"/>
          <p:cNvSpPr/>
          <p:nvPr/>
        </p:nvSpPr>
        <p:spPr>
          <a:xfrm>
            <a:off x="3825807" y="242358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JS</a:t>
            </a:r>
            <a:endParaRPr lang="en-US" dirty="0">
              <a:solidFill>
                <a:schemeClr val="tx1"/>
              </a:solidFill>
            </a:endParaRPr>
          </a:p>
        </p:txBody>
      </p:sp>
      <p:sp>
        <p:nvSpPr>
          <p:cNvPr id="21" name="Chevron 20"/>
          <p:cNvSpPr/>
          <p:nvPr/>
        </p:nvSpPr>
        <p:spPr>
          <a:xfrm>
            <a:off x="4580242" y="242739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Paint</a:t>
            </a:r>
            <a:endParaRPr lang="en-US" dirty="0">
              <a:solidFill>
                <a:schemeClr val="tx1"/>
              </a:solidFill>
            </a:endParaRPr>
          </a:p>
        </p:txBody>
      </p:sp>
      <p:sp>
        <p:nvSpPr>
          <p:cNvPr id="23" name="Pentagon 22"/>
          <p:cNvSpPr/>
          <p:nvPr/>
        </p:nvSpPr>
        <p:spPr>
          <a:xfrm>
            <a:off x="5955542" y="2426189"/>
            <a:ext cx="651510" cy="736111"/>
          </a:xfrm>
          <a:prstGeom prst="homePlate">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err="1" smtClean="0"/>
              <a:t>rAF</a:t>
            </a:r>
            <a:endParaRPr lang="en-US" dirty="0"/>
          </a:p>
        </p:txBody>
      </p:sp>
      <p:sp>
        <p:nvSpPr>
          <p:cNvPr id="24" name="Chevron 23"/>
          <p:cNvSpPr/>
          <p:nvPr/>
        </p:nvSpPr>
        <p:spPr>
          <a:xfrm>
            <a:off x="6364759" y="2427394"/>
            <a:ext cx="1931104"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JS</a:t>
            </a:r>
            <a:endParaRPr lang="en-US" dirty="0">
              <a:solidFill>
                <a:schemeClr val="tx1"/>
              </a:solidFill>
            </a:endParaRPr>
          </a:p>
        </p:txBody>
      </p:sp>
      <p:sp>
        <p:nvSpPr>
          <p:cNvPr id="25" name="Chevron 24"/>
          <p:cNvSpPr/>
          <p:nvPr/>
        </p:nvSpPr>
        <p:spPr>
          <a:xfrm>
            <a:off x="8042139" y="242739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Paint</a:t>
            </a:r>
            <a:endParaRPr lang="en-US" dirty="0">
              <a:solidFill>
                <a:schemeClr val="tx1"/>
              </a:solidFill>
            </a:endParaRPr>
          </a:p>
        </p:txBody>
      </p:sp>
      <p:sp>
        <p:nvSpPr>
          <p:cNvPr id="3" name="Left Brace 2"/>
          <p:cNvSpPr/>
          <p:nvPr/>
        </p:nvSpPr>
        <p:spPr>
          <a:xfrm rot="5400000">
            <a:off x="9251321" y="818486"/>
            <a:ext cx="532629" cy="2430267"/>
          </a:xfrm>
          <a:prstGeom prst="leftBrace">
            <a:avLst/>
          </a:prstGeom>
          <a:ln w="19050"/>
        </p:spPr>
        <p:style>
          <a:lnRef idx="1">
            <a:schemeClr val="accent1"/>
          </a:lnRef>
          <a:fillRef idx="0">
            <a:schemeClr val="accent1"/>
          </a:fillRef>
          <a:effectRef idx="0">
            <a:schemeClr val="accent1"/>
          </a:effectRef>
          <a:fontRef idx="minor">
            <a:schemeClr val="tx1"/>
          </a:fontRef>
        </p:style>
        <p:txBody>
          <a:bodyPr vert="vert270" rtlCol="0" anchor="ctr"/>
          <a:lstStyle/>
          <a:p>
            <a:pPr algn="ctr"/>
            <a:endParaRPr lang="en-US" dirty="0"/>
          </a:p>
        </p:txBody>
      </p:sp>
      <p:sp>
        <p:nvSpPr>
          <p:cNvPr id="32" name="TextBox 31"/>
          <p:cNvSpPr txBox="1"/>
          <p:nvPr/>
        </p:nvSpPr>
        <p:spPr>
          <a:xfrm>
            <a:off x="8718537" y="1397973"/>
            <a:ext cx="1590500" cy="369332"/>
          </a:xfrm>
          <a:prstGeom prst="rect">
            <a:avLst/>
          </a:prstGeom>
          <a:noFill/>
        </p:spPr>
        <p:txBody>
          <a:bodyPr wrap="none" rtlCol="0">
            <a:spAutoFit/>
          </a:bodyPr>
          <a:lstStyle/>
          <a:p>
            <a:pPr algn="ctr"/>
            <a:r>
              <a:rPr lang="en-US" dirty="0" smtClean="0"/>
              <a:t>dropped frame</a:t>
            </a:r>
            <a:endParaRPr lang="en-US" dirty="0"/>
          </a:p>
        </p:txBody>
      </p:sp>
      <p:sp>
        <p:nvSpPr>
          <p:cNvPr id="34" name="Pentagon 33"/>
          <p:cNvSpPr/>
          <p:nvPr/>
        </p:nvSpPr>
        <p:spPr>
          <a:xfrm>
            <a:off x="10817102" y="2429999"/>
            <a:ext cx="651510" cy="736111"/>
          </a:xfrm>
          <a:prstGeom prst="homePlate">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err="1" smtClean="0"/>
              <a:t>rAF</a:t>
            </a:r>
            <a:endParaRPr lang="en-US" dirty="0"/>
          </a:p>
        </p:txBody>
      </p:sp>
      <p:sp>
        <p:nvSpPr>
          <p:cNvPr id="35" name="TextBox 34"/>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134935334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Request Animation Frame</a:t>
            </a:r>
            <a:endParaRPr lang="en-US" dirty="0"/>
          </a:p>
        </p:txBody>
      </p:sp>
      <p:sp>
        <p:nvSpPr>
          <p:cNvPr id="3" name="Content Placeholder 2"/>
          <p:cNvSpPr>
            <a:spLocks noGrp="1"/>
          </p:cNvSpPr>
          <p:nvPr>
            <p:ph sz="quarter" idx="13"/>
          </p:nvPr>
        </p:nvSpPr>
        <p:spPr>
          <a:xfrm>
            <a:off x="685800" y="1837766"/>
            <a:ext cx="10394707" cy="3536820"/>
          </a:xfrm>
        </p:spPr>
        <p:txBody>
          <a:bodyPr numCol="1">
            <a:normAutofit fontScale="70000" lnSpcReduction="20000"/>
          </a:bodyPr>
          <a:lstStyle/>
          <a:p>
            <a:pPr marL="0" indent="0">
              <a:buNone/>
            </a:pPr>
            <a:r>
              <a:rPr lang="en-US" sz="2400" b="1" cap="none" dirty="0" smtClean="0">
                <a:solidFill>
                  <a:schemeClr val="accent4"/>
                </a:solidFill>
                <a:latin typeface="Consolas" panose="020B0609020204030204" pitchFamily="49" charset="0"/>
                <a:cs typeface="Consolas" panose="020B0609020204030204" pitchFamily="49" charset="0"/>
              </a:rPr>
              <a:t>function</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err="1">
                <a:solidFill>
                  <a:schemeClr val="accent6"/>
                </a:solidFill>
                <a:latin typeface="Consolas" panose="020B0609020204030204" pitchFamily="49" charset="0"/>
                <a:cs typeface="Consolas" panose="020B0609020204030204" pitchFamily="49" charset="0"/>
              </a:rPr>
              <a:t>onScroll</a:t>
            </a:r>
            <a:r>
              <a:rPr lang="en-US" sz="2400" b="1" cap="none" dirty="0">
                <a:solidFill>
                  <a:schemeClr val="accent6"/>
                </a:solidFill>
                <a:latin typeface="Consolas" panose="020B0609020204030204" pitchFamily="49" charset="0"/>
                <a:cs typeface="Consolas" panose="020B0609020204030204" pitchFamily="49" charset="0"/>
              </a:rPr>
              <a:t> (</a:t>
            </a:r>
            <a:r>
              <a:rPr lang="en-US" sz="2400" b="1" cap="none" dirty="0" err="1">
                <a:solidFill>
                  <a:schemeClr val="accent6"/>
                </a:solidFill>
                <a:latin typeface="Consolas" panose="020B0609020204030204" pitchFamily="49" charset="0"/>
                <a:cs typeface="Consolas" panose="020B0609020204030204" pitchFamily="49" charset="0"/>
              </a:rPr>
              <a:t>evt</a:t>
            </a:r>
            <a:r>
              <a:rPr lang="en-US" sz="2400" b="1" cap="none" dirty="0">
                <a:solidFill>
                  <a:schemeClr val="accent6"/>
                </a:solidFill>
                <a:latin typeface="Consolas" panose="020B0609020204030204" pitchFamily="49" charset="0"/>
                <a:cs typeface="Consolas" panose="020B0609020204030204" pitchFamily="49" charset="0"/>
              </a:rPr>
              <a:t>) {</a:t>
            </a: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err="1" smtClean="0">
                <a:solidFill>
                  <a:schemeClr val="accent6"/>
                </a:solidFill>
                <a:latin typeface="Consolas" panose="020B0609020204030204" pitchFamily="49" charset="0"/>
                <a:cs typeface="Consolas" panose="020B0609020204030204" pitchFamily="49" charset="0"/>
              </a:rPr>
              <a:t>lastScrollY</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 </a:t>
            </a:r>
            <a:r>
              <a:rPr lang="en-US" sz="2400" b="1" cap="none" dirty="0" err="1">
                <a:solidFill>
                  <a:schemeClr val="accent6"/>
                </a:solidFill>
                <a:latin typeface="Consolas" panose="020B0609020204030204" pitchFamily="49" charset="0"/>
                <a:cs typeface="Consolas" panose="020B0609020204030204" pitchFamily="49" charset="0"/>
              </a:rPr>
              <a:t>window.scrollY</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a:solidFill>
                  <a:schemeClr val="accent3"/>
                </a:solidFill>
                <a:latin typeface="Consolas" panose="020B0609020204030204" pitchFamily="49" charset="0"/>
                <a:cs typeface="Consolas" panose="020B0609020204030204" pitchFamily="49" charset="0"/>
              </a:rPr>
              <a:t>// Store the scroll value for later.</a:t>
            </a:r>
          </a:p>
          <a:p>
            <a:pPr marL="0" indent="0">
              <a:buNone/>
            </a:pPr>
            <a:endParaRPr lang="en-US" sz="2400" b="1" cap="none" dirty="0">
              <a:solidFill>
                <a:schemeClr val="accent6"/>
              </a:solidFill>
              <a:latin typeface="Consolas" panose="020B0609020204030204" pitchFamily="49" charset="0"/>
              <a:cs typeface="Consolas" panose="020B0609020204030204" pitchFamily="49" charset="0"/>
            </a:endParaRPr>
          </a:p>
          <a:p>
            <a:pPr marL="0" indent="0">
              <a:buNone/>
            </a:pPr>
            <a:r>
              <a:rPr lang="en-US" sz="2400" b="1" cap="none" dirty="0" smtClean="0">
                <a:solidFill>
                  <a:schemeClr val="accent4"/>
                </a:solidFill>
                <a:latin typeface="Consolas" panose="020B0609020204030204" pitchFamily="49" charset="0"/>
                <a:cs typeface="Consolas" panose="020B0609020204030204" pitchFamily="49" charset="0"/>
              </a:rPr>
              <a:t>    if</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a:t>
            </a:r>
            <a:r>
              <a:rPr lang="en-US" sz="2400" b="1" cap="none" dirty="0" err="1">
                <a:solidFill>
                  <a:schemeClr val="accent6"/>
                </a:solidFill>
                <a:latin typeface="Consolas" panose="020B0609020204030204" pitchFamily="49" charset="0"/>
                <a:cs typeface="Consolas" panose="020B0609020204030204" pitchFamily="49" charset="0"/>
              </a:rPr>
              <a:t>scheduledAnimationFrame</a:t>
            </a:r>
            <a:r>
              <a:rPr lang="en-US" sz="2400" b="1" cap="none" dirty="0" smtClean="0">
                <a:solidFill>
                  <a:schemeClr val="accent6"/>
                </a:solidFill>
                <a:latin typeface="Consolas" panose="020B0609020204030204" pitchFamily="49" charset="0"/>
                <a:cs typeface="Consolas" panose="020B0609020204030204" pitchFamily="49" charset="0"/>
              </a:rPr>
              <a:t>)</a:t>
            </a: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smtClean="0">
                <a:solidFill>
                  <a:schemeClr val="accent4"/>
                </a:solidFill>
                <a:latin typeface="Consolas" panose="020B0609020204030204" pitchFamily="49" charset="0"/>
                <a:cs typeface="Consolas" panose="020B0609020204030204" pitchFamily="49" charset="0"/>
              </a:rPr>
              <a:t>return</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a:solidFill>
                  <a:schemeClr val="accent3"/>
                </a:solidFill>
                <a:latin typeface="Consolas" panose="020B0609020204030204" pitchFamily="49" charset="0"/>
                <a:cs typeface="Consolas" panose="020B0609020204030204" pitchFamily="49" charset="0"/>
              </a:rPr>
              <a:t>// Prevent multiple </a:t>
            </a:r>
            <a:r>
              <a:rPr lang="en-US" sz="2400" b="1" cap="none" dirty="0" err="1">
                <a:solidFill>
                  <a:schemeClr val="accent3"/>
                </a:solidFill>
                <a:latin typeface="Consolas" panose="020B0609020204030204" pitchFamily="49" charset="0"/>
                <a:cs typeface="Consolas" panose="020B0609020204030204" pitchFamily="49" charset="0"/>
              </a:rPr>
              <a:t>rAF</a:t>
            </a:r>
            <a:r>
              <a:rPr lang="en-US" sz="2400" b="1" cap="none" dirty="0">
                <a:solidFill>
                  <a:schemeClr val="accent3"/>
                </a:solidFill>
                <a:latin typeface="Consolas" panose="020B0609020204030204" pitchFamily="49" charset="0"/>
                <a:cs typeface="Consolas" panose="020B0609020204030204" pitchFamily="49" charset="0"/>
              </a:rPr>
              <a:t> callbacks.</a:t>
            </a:r>
          </a:p>
          <a:p>
            <a:pPr marL="0" indent="0">
              <a:buNone/>
            </a:pPr>
            <a:endParaRPr lang="en-US" sz="2400" b="1" cap="none" dirty="0" smtClean="0">
              <a:solidFill>
                <a:schemeClr val="accent6"/>
              </a:solidFill>
              <a:latin typeface="Consolas" panose="020B0609020204030204" pitchFamily="49" charset="0"/>
              <a:cs typeface="Consolas" panose="020B0609020204030204" pitchFamily="49" charset="0"/>
            </a:endParaRP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err="1" smtClean="0">
                <a:solidFill>
                  <a:schemeClr val="accent6"/>
                </a:solidFill>
                <a:latin typeface="Consolas" panose="020B0609020204030204" pitchFamily="49" charset="0"/>
                <a:cs typeface="Consolas" panose="020B0609020204030204" pitchFamily="49" charset="0"/>
              </a:rPr>
              <a:t>scheduledAnimationFrame</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 </a:t>
            </a:r>
            <a:r>
              <a:rPr lang="en-US" sz="2400" b="1" cap="none" dirty="0">
                <a:solidFill>
                  <a:schemeClr val="accent4"/>
                </a:solidFill>
                <a:latin typeface="Consolas" panose="020B0609020204030204" pitchFamily="49" charset="0"/>
                <a:cs typeface="Consolas" panose="020B0609020204030204" pitchFamily="49" charset="0"/>
              </a:rPr>
              <a:t>true</a:t>
            </a:r>
            <a:r>
              <a:rPr lang="en-US" sz="2400" b="1" cap="none" dirty="0">
                <a:solidFill>
                  <a:schemeClr val="accent6"/>
                </a:solidFill>
                <a:latin typeface="Consolas" panose="020B0609020204030204" pitchFamily="49" charset="0"/>
                <a:cs typeface="Consolas" panose="020B0609020204030204" pitchFamily="49" charset="0"/>
              </a:rPr>
              <a:t>;</a:t>
            </a:r>
          </a:p>
          <a:p>
            <a:pPr marL="0" indent="0">
              <a:buNone/>
            </a:pPr>
            <a:r>
              <a:rPr lang="en-US" sz="2400" b="1" cap="none" dirty="0">
                <a:solidFill>
                  <a:schemeClr val="accent6"/>
                </a:solidFill>
                <a:latin typeface="Consolas" panose="020B0609020204030204" pitchFamily="49" charset="0"/>
                <a:cs typeface="Consolas" panose="020B0609020204030204" pitchFamily="49" charset="0"/>
              </a:rPr>
              <a:t>  </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err="1" smtClean="0">
                <a:solidFill>
                  <a:schemeClr val="accent6"/>
                </a:solidFill>
                <a:latin typeface="Consolas" panose="020B0609020204030204" pitchFamily="49" charset="0"/>
                <a:cs typeface="Consolas" panose="020B0609020204030204" pitchFamily="49" charset="0"/>
              </a:rPr>
              <a:t>requestAnimationFrame</a:t>
            </a:r>
            <a:r>
              <a:rPr lang="en-US" sz="2400" b="1" cap="none" dirty="0" smtClean="0">
                <a:solidFill>
                  <a:schemeClr val="accent6"/>
                </a:solidFill>
                <a:latin typeface="Consolas" panose="020B0609020204030204" pitchFamily="49" charset="0"/>
                <a:cs typeface="Consolas" panose="020B0609020204030204" pitchFamily="49" charset="0"/>
              </a:rPr>
              <a:t>(</a:t>
            </a:r>
            <a:r>
              <a:rPr lang="en-US" sz="2400" b="1" cap="none" dirty="0" err="1" smtClean="0">
                <a:solidFill>
                  <a:schemeClr val="accent6"/>
                </a:solidFill>
                <a:latin typeface="Consolas" panose="020B0609020204030204" pitchFamily="49" charset="0"/>
                <a:cs typeface="Consolas" panose="020B0609020204030204" pitchFamily="49" charset="0"/>
              </a:rPr>
              <a:t>updateLeagueBadge</a:t>
            </a:r>
            <a:r>
              <a:rPr lang="en-US" sz="2400" b="1" cap="none" dirty="0" smtClean="0">
                <a:solidFill>
                  <a:schemeClr val="accent6"/>
                </a:solidFill>
                <a:latin typeface="Consolas" panose="020B0609020204030204" pitchFamily="49" charset="0"/>
                <a:cs typeface="Consolas" panose="020B0609020204030204" pitchFamily="49" charset="0"/>
              </a:rPr>
              <a:t>);</a:t>
            </a:r>
            <a:endParaRPr lang="en-US" sz="2400" b="1" cap="none" dirty="0">
              <a:solidFill>
                <a:schemeClr val="accent6"/>
              </a:solidFill>
              <a:latin typeface="Consolas" panose="020B0609020204030204" pitchFamily="49" charset="0"/>
              <a:cs typeface="Consolas" panose="020B0609020204030204" pitchFamily="49" charset="0"/>
            </a:endParaRP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a:t>
            </a:r>
            <a:endParaRPr lang="en-US" sz="2400" b="1" cap="none" dirty="0">
              <a:solidFill>
                <a:schemeClr val="accent6"/>
              </a:solidFill>
              <a:latin typeface="Consolas" panose="020B0609020204030204" pitchFamily="49" charset="0"/>
              <a:cs typeface="Consolas" panose="020B0609020204030204" pitchFamily="49" charset="0"/>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84684567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Layout Thrashing</a:t>
            </a:r>
            <a:endParaRPr lang="en-US" dirty="0"/>
          </a:p>
        </p:txBody>
      </p:sp>
      <p:sp>
        <p:nvSpPr>
          <p:cNvPr id="3" name="Content Placeholder 2"/>
          <p:cNvSpPr>
            <a:spLocks noGrp="1"/>
          </p:cNvSpPr>
          <p:nvPr>
            <p:ph sz="quarter" idx="13"/>
          </p:nvPr>
        </p:nvSpPr>
        <p:spPr/>
        <p:txBody>
          <a:bodyPr numCol="1">
            <a:normAutofit lnSpcReduction="10000"/>
          </a:bodyPr>
          <a:lstStyle/>
          <a:p>
            <a:pPr marL="0" indent="0">
              <a:buNone/>
            </a:pPr>
            <a:endParaRPr lang="en-US" sz="2400" b="1" cap="none" dirty="0" smtClean="0">
              <a:solidFill>
                <a:schemeClr val="accent4"/>
              </a:solidFill>
              <a:latin typeface="Consolas" panose="020B0609020204030204" pitchFamily="49" charset="0"/>
              <a:cs typeface="Consolas" panose="020B0609020204030204" pitchFamily="49" charset="0"/>
            </a:endParaRPr>
          </a:p>
          <a:p>
            <a:pPr marL="0" indent="0">
              <a:buNone/>
            </a:pPr>
            <a:r>
              <a:rPr lang="en-US" sz="2400" b="1" cap="none" dirty="0" smtClean="0">
                <a:solidFill>
                  <a:schemeClr val="accent4"/>
                </a:solidFill>
                <a:latin typeface="Consolas" panose="020B0609020204030204" pitchFamily="49" charset="0"/>
                <a:cs typeface="Consolas" panose="020B0609020204030204" pitchFamily="49" charset="0"/>
              </a:rPr>
              <a:t>for</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a:t>
            </a:r>
            <a:r>
              <a:rPr lang="en-US" sz="2400" b="1" cap="none" dirty="0" err="1">
                <a:solidFill>
                  <a:schemeClr val="accent4"/>
                </a:solidFill>
                <a:latin typeface="Consolas" panose="020B0609020204030204" pitchFamily="49" charset="0"/>
                <a:cs typeface="Consolas" panose="020B0609020204030204" pitchFamily="49" charset="0"/>
              </a:rPr>
              <a:t>var</a:t>
            </a:r>
            <a:r>
              <a:rPr lang="en-US" sz="2400" b="1" cap="none" dirty="0">
                <a:solidFill>
                  <a:schemeClr val="accent4"/>
                </a:solidFill>
                <a:latin typeface="Consolas" panose="020B0609020204030204" pitchFamily="49" charset="0"/>
                <a:cs typeface="Consolas" panose="020B0609020204030204" pitchFamily="49" charset="0"/>
              </a:rPr>
              <a:t> </a:t>
            </a:r>
            <a:r>
              <a:rPr lang="en-US" sz="2400" b="1" cap="none" dirty="0" err="1">
                <a:solidFill>
                  <a:schemeClr val="accent6"/>
                </a:solidFill>
                <a:latin typeface="Consolas" panose="020B0609020204030204" pitchFamily="49" charset="0"/>
                <a:cs typeface="Consolas" panose="020B0609020204030204" pitchFamily="49" charset="0"/>
              </a:rPr>
              <a:t>i</a:t>
            </a:r>
            <a:r>
              <a:rPr lang="en-US" sz="2400" b="1" cap="none" dirty="0">
                <a:solidFill>
                  <a:schemeClr val="accent6"/>
                </a:solidFill>
                <a:latin typeface="Consolas" panose="020B0609020204030204" pitchFamily="49" charset="0"/>
                <a:cs typeface="Consolas" panose="020B0609020204030204" pitchFamily="49" charset="0"/>
              </a:rPr>
              <a:t> = 0; p &lt; </a:t>
            </a:r>
            <a:r>
              <a:rPr lang="en-US" sz="2400" b="1" cap="none" dirty="0" err="1">
                <a:solidFill>
                  <a:schemeClr val="accent6"/>
                </a:solidFill>
                <a:latin typeface="Consolas" panose="020B0609020204030204" pitchFamily="49" charset="0"/>
                <a:cs typeface="Consolas" panose="020B0609020204030204" pitchFamily="49" charset="0"/>
              </a:rPr>
              <a:t>paragraphs.length</a:t>
            </a:r>
            <a:r>
              <a:rPr lang="en-US" sz="2400" b="1" cap="none" dirty="0">
                <a:solidFill>
                  <a:schemeClr val="accent6"/>
                </a:solidFill>
                <a:latin typeface="Consolas" panose="020B0609020204030204" pitchFamily="49" charset="0"/>
                <a:cs typeface="Consolas" panose="020B0609020204030204" pitchFamily="49" charset="0"/>
              </a:rPr>
              <a:t>; </a:t>
            </a:r>
            <a:r>
              <a:rPr lang="en-US" sz="2400" b="1" cap="none" dirty="0" err="1">
                <a:solidFill>
                  <a:schemeClr val="accent6"/>
                </a:solidFill>
                <a:latin typeface="Consolas" panose="020B0609020204030204" pitchFamily="49" charset="0"/>
                <a:cs typeface="Consolas" panose="020B0609020204030204" pitchFamily="49" charset="0"/>
              </a:rPr>
              <a:t>i</a:t>
            </a:r>
            <a:r>
              <a:rPr lang="en-US" sz="2400" b="1" cap="none" dirty="0">
                <a:solidFill>
                  <a:schemeClr val="accent6"/>
                </a:solidFill>
                <a:latin typeface="Consolas" panose="020B0609020204030204" pitchFamily="49" charset="0"/>
                <a:cs typeface="Consolas" panose="020B0609020204030204" pitchFamily="49" charset="0"/>
              </a:rPr>
              <a:t>++) {</a:t>
            </a: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err="1" smtClean="0">
                <a:solidFill>
                  <a:schemeClr val="accent4"/>
                </a:solidFill>
                <a:latin typeface="Consolas" panose="020B0609020204030204" pitchFamily="49" charset="0"/>
                <a:cs typeface="Consolas" panose="020B0609020204030204" pitchFamily="49" charset="0"/>
              </a:rPr>
              <a:t>var</a:t>
            </a:r>
            <a:r>
              <a:rPr lang="en-US" sz="2400" b="1" cap="none" dirty="0" smtClean="0">
                <a:solidFill>
                  <a:schemeClr val="accent4"/>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para = paragraphs[</a:t>
            </a:r>
            <a:r>
              <a:rPr lang="en-US" sz="2400" b="1" cap="none" dirty="0" err="1">
                <a:solidFill>
                  <a:schemeClr val="accent6"/>
                </a:solidFill>
                <a:latin typeface="Consolas" panose="020B0609020204030204" pitchFamily="49" charset="0"/>
                <a:cs typeface="Consolas" panose="020B0609020204030204" pitchFamily="49" charset="0"/>
              </a:rPr>
              <a:t>i</a:t>
            </a:r>
            <a:r>
              <a:rPr lang="en-US" sz="2400" b="1" cap="none" dirty="0" smtClean="0">
                <a:solidFill>
                  <a:schemeClr val="accent6"/>
                </a:solidFill>
                <a:latin typeface="Consolas" panose="020B0609020204030204" pitchFamily="49" charset="0"/>
                <a:cs typeface="Consolas" panose="020B0609020204030204" pitchFamily="49" charset="0"/>
              </a:rPr>
              <a:t>],</a:t>
            </a:r>
          </a:p>
          <a:p>
            <a:pPr marL="0" indent="0">
              <a:buNone/>
            </a:pPr>
            <a:r>
              <a:rPr lang="en-US" sz="2400" b="1" cap="none" dirty="0">
                <a:solidFill>
                  <a:schemeClr val="accent6"/>
                </a:solidFill>
                <a:latin typeface="Consolas" panose="020B0609020204030204" pitchFamily="49" charset="0"/>
                <a:cs typeface="Consolas" panose="020B0609020204030204" pitchFamily="49" charset="0"/>
              </a:rPr>
              <a:t> </a:t>
            </a:r>
            <a:r>
              <a:rPr lang="en-US" sz="2400" b="1" cap="none" dirty="0" smtClean="0">
                <a:solidFill>
                  <a:schemeClr val="accent6"/>
                </a:solidFill>
                <a:latin typeface="Consolas" panose="020B0609020204030204" pitchFamily="49" charset="0"/>
                <a:cs typeface="Consolas" panose="020B0609020204030204" pitchFamily="49" charset="0"/>
              </a:rPr>
              <a:t>       width = </a:t>
            </a:r>
            <a:r>
              <a:rPr lang="en-US" sz="2400" b="1" cap="none" dirty="0" err="1" smtClean="0">
                <a:solidFill>
                  <a:schemeClr val="accent6"/>
                </a:solidFill>
                <a:latin typeface="Consolas" panose="020B0609020204030204" pitchFamily="49" charset="0"/>
                <a:cs typeface="Consolas" panose="020B0609020204030204" pitchFamily="49" charset="0"/>
              </a:rPr>
              <a:t>div.offsetWidth</a:t>
            </a:r>
            <a:r>
              <a:rPr lang="en-US" sz="2400" b="1" cap="none" dirty="0" smtClean="0">
                <a:solidFill>
                  <a:schemeClr val="accent6"/>
                </a:solidFill>
                <a:latin typeface="Consolas" panose="020B0609020204030204" pitchFamily="49" charset="0"/>
                <a:cs typeface="Consolas" panose="020B0609020204030204" pitchFamily="49" charset="0"/>
              </a:rPr>
              <a:t>;</a:t>
            </a: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err="1">
                <a:solidFill>
                  <a:schemeClr val="accent6"/>
                </a:solidFill>
                <a:latin typeface="Consolas" panose="020B0609020204030204" pitchFamily="49" charset="0"/>
                <a:cs typeface="Consolas" panose="020B0609020204030204" pitchFamily="49" charset="0"/>
              </a:rPr>
              <a:t>para.style.left</a:t>
            </a:r>
            <a:r>
              <a:rPr lang="en-US" sz="2400" b="1" cap="none" dirty="0">
                <a:solidFill>
                  <a:schemeClr val="accent6"/>
                </a:solidFill>
                <a:latin typeface="Consolas" panose="020B0609020204030204" pitchFamily="49" charset="0"/>
                <a:cs typeface="Consolas" panose="020B0609020204030204" pitchFamily="49" charset="0"/>
              </a:rPr>
              <a:t> = width + </a:t>
            </a:r>
            <a:r>
              <a:rPr lang="en-US" sz="2400" b="1" cap="none" dirty="0">
                <a:solidFill>
                  <a:schemeClr val="accent3"/>
                </a:solidFill>
                <a:latin typeface="Consolas" panose="020B0609020204030204" pitchFamily="49" charset="0"/>
                <a:cs typeface="Consolas" panose="020B0609020204030204" pitchFamily="49" charset="0"/>
              </a:rPr>
              <a:t>'</a:t>
            </a:r>
            <a:r>
              <a:rPr lang="en-US" sz="2400" b="1" cap="none" dirty="0" err="1">
                <a:solidFill>
                  <a:schemeClr val="accent3"/>
                </a:solidFill>
                <a:latin typeface="Consolas" panose="020B0609020204030204" pitchFamily="49" charset="0"/>
                <a:cs typeface="Consolas" panose="020B0609020204030204" pitchFamily="49" charset="0"/>
              </a:rPr>
              <a:t>px</a:t>
            </a:r>
            <a:r>
              <a:rPr lang="en-US" sz="2400" b="1" cap="none" dirty="0">
                <a:solidFill>
                  <a:schemeClr val="accent3"/>
                </a:solidFill>
                <a:latin typeface="Consolas" panose="020B0609020204030204" pitchFamily="49" charset="0"/>
                <a:cs typeface="Consolas" panose="020B0609020204030204" pitchFamily="49" charset="0"/>
              </a:rPr>
              <a:t>'</a:t>
            </a:r>
            <a:r>
              <a:rPr lang="en-US" sz="2400" b="1" cap="none" dirty="0">
                <a:solidFill>
                  <a:schemeClr val="accent6"/>
                </a:solidFill>
                <a:latin typeface="Consolas" panose="020B0609020204030204" pitchFamily="49" charset="0"/>
                <a:cs typeface="Consolas" panose="020B0609020204030204" pitchFamily="49" charset="0"/>
              </a:rPr>
              <a:t>;</a:t>
            </a: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a:t>
            </a: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6293045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Layout Thrashing</a:t>
            </a:r>
            <a:endParaRPr lang="en-US" dirty="0"/>
          </a:p>
        </p:txBody>
      </p:sp>
      <p:sp>
        <p:nvSpPr>
          <p:cNvPr id="3" name="Content Placeholder 2"/>
          <p:cNvSpPr>
            <a:spLocks noGrp="1"/>
          </p:cNvSpPr>
          <p:nvPr>
            <p:ph sz="quarter" idx="13"/>
          </p:nvPr>
        </p:nvSpPr>
        <p:spPr/>
        <p:txBody>
          <a:bodyPr numCol="1">
            <a:normAutofit/>
          </a:bodyPr>
          <a:lstStyle/>
          <a:p>
            <a:pPr marL="0" indent="0">
              <a:buNone/>
            </a:pPr>
            <a:r>
              <a:rPr lang="en-US" sz="2400" b="1" cap="none" dirty="0" err="1">
                <a:solidFill>
                  <a:schemeClr val="accent4"/>
                </a:solidFill>
                <a:latin typeface="Consolas" panose="020B0609020204030204" pitchFamily="49" charset="0"/>
                <a:cs typeface="Consolas" panose="020B0609020204030204" pitchFamily="49" charset="0"/>
              </a:rPr>
              <a:t>var</a:t>
            </a:r>
            <a:r>
              <a:rPr lang="en-US" sz="2400" b="1" cap="none" dirty="0">
                <a:solidFill>
                  <a:schemeClr val="accent4"/>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width = </a:t>
            </a:r>
            <a:r>
              <a:rPr lang="en-US" sz="2400" b="1" cap="none" dirty="0" err="1">
                <a:solidFill>
                  <a:schemeClr val="accent6"/>
                </a:solidFill>
                <a:latin typeface="Consolas" panose="020B0609020204030204" pitchFamily="49" charset="0"/>
                <a:cs typeface="Consolas" panose="020B0609020204030204" pitchFamily="49" charset="0"/>
              </a:rPr>
              <a:t>div.offsetWidth</a:t>
            </a:r>
            <a:r>
              <a:rPr lang="en-US" sz="2400" b="1" cap="none" dirty="0">
                <a:solidFill>
                  <a:schemeClr val="accent6"/>
                </a:solidFill>
                <a:latin typeface="Consolas" panose="020B0609020204030204" pitchFamily="49" charset="0"/>
                <a:cs typeface="Consolas" panose="020B0609020204030204" pitchFamily="49" charset="0"/>
              </a:rPr>
              <a:t>;</a:t>
            </a:r>
          </a:p>
          <a:p>
            <a:pPr marL="0" indent="0">
              <a:buNone/>
            </a:pPr>
            <a:r>
              <a:rPr lang="en-US" sz="2400" b="1" cap="none" dirty="0" smtClean="0">
                <a:solidFill>
                  <a:schemeClr val="accent4"/>
                </a:solidFill>
                <a:latin typeface="Consolas" panose="020B0609020204030204" pitchFamily="49" charset="0"/>
                <a:cs typeface="Consolas" panose="020B0609020204030204" pitchFamily="49" charset="0"/>
              </a:rPr>
              <a:t>for</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a:t>
            </a:r>
            <a:r>
              <a:rPr lang="en-US" sz="2400" b="1" cap="none" dirty="0" err="1">
                <a:solidFill>
                  <a:schemeClr val="accent4"/>
                </a:solidFill>
                <a:latin typeface="Consolas" panose="020B0609020204030204" pitchFamily="49" charset="0"/>
                <a:cs typeface="Consolas" panose="020B0609020204030204" pitchFamily="49" charset="0"/>
              </a:rPr>
              <a:t>var</a:t>
            </a:r>
            <a:r>
              <a:rPr lang="en-US" sz="2400" b="1" cap="none" dirty="0">
                <a:solidFill>
                  <a:schemeClr val="accent4"/>
                </a:solidFill>
                <a:latin typeface="Consolas" panose="020B0609020204030204" pitchFamily="49" charset="0"/>
                <a:cs typeface="Consolas" panose="020B0609020204030204" pitchFamily="49" charset="0"/>
              </a:rPr>
              <a:t> </a:t>
            </a:r>
            <a:r>
              <a:rPr lang="en-US" sz="2400" b="1" cap="none" dirty="0" err="1">
                <a:solidFill>
                  <a:schemeClr val="accent6"/>
                </a:solidFill>
                <a:latin typeface="Consolas" panose="020B0609020204030204" pitchFamily="49" charset="0"/>
                <a:cs typeface="Consolas" panose="020B0609020204030204" pitchFamily="49" charset="0"/>
              </a:rPr>
              <a:t>i</a:t>
            </a:r>
            <a:r>
              <a:rPr lang="en-US" sz="2400" b="1" cap="none" dirty="0">
                <a:solidFill>
                  <a:schemeClr val="accent6"/>
                </a:solidFill>
                <a:latin typeface="Consolas" panose="020B0609020204030204" pitchFamily="49" charset="0"/>
                <a:cs typeface="Consolas" panose="020B0609020204030204" pitchFamily="49" charset="0"/>
              </a:rPr>
              <a:t> = 0; p &lt; </a:t>
            </a:r>
            <a:r>
              <a:rPr lang="en-US" sz="2400" b="1" cap="none" dirty="0" err="1">
                <a:solidFill>
                  <a:schemeClr val="accent6"/>
                </a:solidFill>
                <a:latin typeface="Consolas" panose="020B0609020204030204" pitchFamily="49" charset="0"/>
                <a:cs typeface="Consolas" panose="020B0609020204030204" pitchFamily="49" charset="0"/>
              </a:rPr>
              <a:t>paragraphs.length</a:t>
            </a:r>
            <a:r>
              <a:rPr lang="en-US" sz="2400" b="1" cap="none" dirty="0">
                <a:solidFill>
                  <a:schemeClr val="accent6"/>
                </a:solidFill>
                <a:latin typeface="Consolas" panose="020B0609020204030204" pitchFamily="49" charset="0"/>
                <a:cs typeface="Consolas" panose="020B0609020204030204" pitchFamily="49" charset="0"/>
              </a:rPr>
              <a:t>; </a:t>
            </a:r>
            <a:r>
              <a:rPr lang="en-US" sz="2400" b="1" cap="none" dirty="0" err="1">
                <a:solidFill>
                  <a:schemeClr val="accent6"/>
                </a:solidFill>
                <a:latin typeface="Consolas" panose="020B0609020204030204" pitchFamily="49" charset="0"/>
                <a:cs typeface="Consolas" panose="020B0609020204030204" pitchFamily="49" charset="0"/>
              </a:rPr>
              <a:t>i</a:t>
            </a:r>
            <a:r>
              <a:rPr lang="en-US" sz="2400" b="1" cap="none" dirty="0">
                <a:solidFill>
                  <a:schemeClr val="accent6"/>
                </a:solidFill>
                <a:latin typeface="Consolas" panose="020B0609020204030204" pitchFamily="49" charset="0"/>
                <a:cs typeface="Consolas" panose="020B0609020204030204" pitchFamily="49" charset="0"/>
              </a:rPr>
              <a:t>++) {</a:t>
            </a:r>
          </a:p>
          <a:p>
            <a:pPr marL="0" indent="0">
              <a:buNone/>
            </a:pPr>
            <a:r>
              <a:rPr lang="en-US" sz="2400" b="1" cap="none" dirty="0">
                <a:solidFill>
                  <a:schemeClr val="accent6"/>
                </a:solidFill>
                <a:latin typeface="Consolas" panose="020B0609020204030204" pitchFamily="49" charset="0"/>
                <a:cs typeface="Consolas" panose="020B0609020204030204" pitchFamily="49" charset="0"/>
              </a:rPr>
              <a:t>    </a:t>
            </a:r>
            <a:r>
              <a:rPr lang="en-US" sz="2400" b="1" cap="none" dirty="0" err="1">
                <a:solidFill>
                  <a:schemeClr val="accent4"/>
                </a:solidFill>
                <a:latin typeface="Consolas" panose="020B0609020204030204" pitchFamily="49" charset="0"/>
                <a:cs typeface="Consolas" panose="020B0609020204030204" pitchFamily="49" charset="0"/>
              </a:rPr>
              <a:t>var</a:t>
            </a:r>
            <a:r>
              <a:rPr lang="en-US" sz="2400" b="1" cap="none" dirty="0">
                <a:solidFill>
                  <a:schemeClr val="accent4"/>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para = paragraphs[</a:t>
            </a:r>
            <a:r>
              <a:rPr lang="en-US" sz="2400" b="1" cap="none" dirty="0" err="1">
                <a:solidFill>
                  <a:schemeClr val="accent6"/>
                </a:solidFill>
                <a:latin typeface="Consolas" panose="020B0609020204030204" pitchFamily="49" charset="0"/>
                <a:cs typeface="Consolas" panose="020B0609020204030204" pitchFamily="49" charset="0"/>
              </a:rPr>
              <a:t>i</a:t>
            </a:r>
            <a:r>
              <a:rPr lang="en-US" sz="2400" b="1" cap="none" dirty="0" smtClean="0">
                <a:solidFill>
                  <a:schemeClr val="accent6"/>
                </a:solidFill>
                <a:latin typeface="Consolas" panose="020B0609020204030204" pitchFamily="49" charset="0"/>
                <a:cs typeface="Consolas" panose="020B0609020204030204" pitchFamily="49" charset="0"/>
              </a:rPr>
              <a:t>];</a:t>
            </a: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err="1" smtClean="0">
                <a:solidFill>
                  <a:schemeClr val="accent6"/>
                </a:solidFill>
                <a:latin typeface="Consolas" panose="020B0609020204030204" pitchFamily="49" charset="0"/>
                <a:cs typeface="Consolas" panose="020B0609020204030204" pitchFamily="49" charset="0"/>
              </a:rPr>
              <a:t>para.style.left</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 width + </a:t>
            </a:r>
            <a:r>
              <a:rPr lang="en-US" sz="2400" b="1" cap="none" dirty="0">
                <a:solidFill>
                  <a:schemeClr val="accent3"/>
                </a:solidFill>
                <a:latin typeface="Consolas" panose="020B0609020204030204" pitchFamily="49" charset="0"/>
                <a:cs typeface="Consolas" panose="020B0609020204030204" pitchFamily="49" charset="0"/>
              </a:rPr>
              <a:t>'</a:t>
            </a:r>
            <a:r>
              <a:rPr lang="en-US" sz="2400" b="1" cap="none" dirty="0" err="1">
                <a:solidFill>
                  <a:schemeClr val="accent3"/>
                </a:solidFill>
                <a:latin typeface="Consolas" panose="020B0609020204030204" pitchFamily="49" charset="0"/>
                <a:cs typeface="Consolas" panose="020B0609020204030204" pitchFamily="49" charset="0"/>
              </a:rPr>
              <a:t>px</a:t>
            </a:r>
            <a:r>
              <a:rPr lang="en-US" sz="2400" b="1" cap="none" dirty="0">
                <a:solidFill>
                  <a:schemeClr val="accent3"/>
                </a:solidFill>
                <a:latin typeface="Consolas" panose="020B0609020204030204" pitchFamily="49" charset="0"/>
                <a:cs typeface="Consolas" panose="020B0609020204030204" pitchFamily="49" charset="0"/>
              </a:rPr>
              <a:t>'</a:t>
            </a:r>
            <a:r>
              <a:rPr lang="en-US" sz="2400" b="1" cap="none" dirty="0">
                <a:solidFill>
                  <a:schemeClr val="accent6"/>
                </a:solidFill>
                <a:latin typeface="Consolas" panose="020B0609020204030204" pitchFamily="49" charset="0"/>
                <a:cs typeface="Consolas" panose="020B0609020204030204" pitchFamily="49" charset="0"/>
              </a:rPr>
              <a:t>;</a:t>
            </a: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a:t>
            </a: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56440800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1" y="683608"/>
            <a:ext cx="10394707" cy="3193487"/>
          </a:xfrm>
        </p:spPr>
        <p:txBody>
          <a:bodyPr/>
          <a:lstStyle/>
          <a:p>
            <a:r>
              <a:rPr lang="en-US" dirty="0" smtClean="0"/>
              <a:t>Render</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4525346" y="371244"/>
            <a:ext cx="6555162" cy="5386090"/>
          </a:xfrm>
          <a:prstGeom prst="rect">
            <a:avLst/>
          </a:prstGeom>
          <a:noFill/>
        </p:spPr>
        <p:txBody>
          <a:bodyPr wrap="square" rtlCol="0">
            <a:spAutoFit/>
          </a:bodyPr>
          <a:lstStyle/>
          <a:p>
            <a:pPr algn="r"/>
            <a:r>
              <a:rPr lang="en-US" sz="34400" dirty="0" smtClean="0">
                <a:solidFill>
                  <a:schemeClr val="tx2">
                    <a:alpha val="25000"/>
                  </a:schemeClr>
                </a:solidFill>
                <a:latin typeface="FontAwesome" pitchFamily="2" charset="0"/>
              </a:rPr>
              <a:t></a:t>
            </a:r>
            <a:endParaRPr lang="en-US" sz="9600" dirty="0">
              <a:solidFill>
                <a:schemeClr val="tx2">
                  <a:alpha val="25000"/>
                </a:schemeClr>
              </a:solidFill>
              <a:latin typeface="FontAwesome" pitchFamily="2" charset="0"/>
            </a:endParaRPr>
          </a:p>
        </p:txBody>
      </p:sp>
    </p:spTree>
    <p:extLst>
      <p:ext uri="{BB962C8B-B14F-4D97-AF65-F5344CB8AC3E}">
        <p14:creationId xmlns:p14="http://schemas.microsoft.com/office/powerpoint/2010/main" val="426530165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Layer Promotion</a:t>
            </a:r>
            <a:endParaRPr lang="en-US" dirty="0"/>
          </a:p>
        </p:txBody>
      </p:sp>
      <p:sp>
        <p:nvSpPr>
          <p:cNvPr id="3" name="Content Placeholder 2"/>
          <p:cNvSpPr>
            <a:spLocks noGrp="1"/>
          </p:cNvSpPr>
          <p:nvPr>
            <p:ph sz="quarter" idx="13"/>
          </p:nvPr>
        </p:nvSpPr>
        <p:spPr>
          <a:xfrm>
            <a:off x="685800" y="2063396"/>
            <a:ext cx="10793719" cy="3311189"/>
          </a:xfrm>
        </p:spPr>
        <p:txBody>
          <a:bodyPr numCol="2">
            <a:normAutofit/>
          </a:bodyPr>
          <a:lstStyle/>
          <a:p>
            <a:r>
              <a:rPr lang="en-US" b="1" cap="none" dirty="0">
                <a:latin typeface="Consolas" panose="020B0609020204030204" pitchFamily="49" charset="0"/>
                <a:cs typeface="Consolas" panose="020B0609020204030204" pitchFamily="49" charset="0"/>
              </a:rPr>
              <a:t>-</a:t>
            </a:r>
            <a:r>
              <a:rPr lang="en-US" b="1" cap="none" dirty="0" err="1" smtClean="0">
                <a:latin typeface="Consolas" panose="020B0609020204030204" pitchFamily="49" charset="0"/>
                <a:cs typeface="Consolas" panose="020B0609020204030204" pitchFamily="49" charset="0"/>
              </a:rPr>
              <a:t>webkit-transform:translateZ</a:t>
            </a:r>
            <a:r>
              <a:rPr lang="en-US" b="1" cap="none" dirty="0" smtClean="0">
                <a:latin typeface="Consolas" panose="020B0609020204030204" pitchFamily="49" charset="0"/>
                <a:cs typeface="Consolas" panose="020B0609020204030204" pitchFamily="49" charset="0"/>
              </a:rPr>
              <a:t>(0);</a:t>
            </a:r>
            <a:endParaRPr lang="en-US" b="1" cap="none" dirty="0">
              <a:latin typeface="Consolas" panose="020B0609020204030204" pitchFamily="49" charset="0"/>
              <a:cs typeface="Consolas" panose="020B0609020204030204" pitchFamily="49" charset="0"/>
            </a:endParaRPr>
          </a:p>
          <a:p>
            <a:r>
              <a:rPr lang="en-US" b="1" cap="none" dirty="0" smtClean="0">
                <a:latin typeface="Consolas" panose="020B0609020204030204" pitchFamily="49" charset="0"/>
                <a:cs typeface="Consolas" panose="020B0609020204030204" pitchFamily="49" charset="0"/>
              </a:rPr>
              <a:t>&lt;</a:t>
            </a:r>
            <a:r>
              <a:rPr lang="en-US" b="1" cap="none" dirty="0">
                <a:latin typeface="Consolas" panose="020B0609020204030204" pitchFamily="49" charset="0"/>
                <a:cs typeface="Consolas" panose="020B0609020204030204" pitchFamily="49" charset="0"/>
              </a:rPr>
              <a:t>video&gt;</a:t>
            </a:r>
            <a:r>
              <a:rPr lang="en-US" dirty="0"/>
              <a:t> element</a:t>
            </a:r>
          </a:p>
          <a:p>
            <a:r>
              <a:rPr lang="en-US" b="1" cap="none" dirty="0" smtClean="0">
                <a:latin typeface="Consolas" panose="020B0609020204030204" pitchFamily="49" charset="0"/>
                <a:cs typeface="Consolas" panose="020B0609020204030204" pitchFamily="49" charset="0"/>
              </a:rPr>
              <a:t>&lt;</a:t>
            </a:r>
            <a:r>
              <a:rPr lang="en-US" b="1" cap="none" dirty="0">
                <a:latin typeface="Consolas" panose="020B0609020204030204" pitchFamily="49" charset="0"/>
                <a:cs typeface="Consolas" panose="020B0609020204030204" pitchFamily="49" charset="0"/>
              </a:rPr>
              <a:t>canvas&gt;</a:t>
            </a:r>
            <a:r>
              <a:rPr lang="en-US" dirty="0"/>
              <a:t> element</a:t>
            </a:r>
          </a:p>
          <a:p>
            <a:r>
              <a:rPr lang="en-US" dirty="0"/>
              <a:t>Composited </a:t>
            </a:r>
            <a:r>
              <a:rPr lang="en-US" dirty="0" smtClean="0"/>
              <a:t>plugins</a:t>
            </a:r>
            <a:endParaRPr lang="en-US" dirty="0"/>
          </a:p>
          <a:p>
            <a:r>
              <a:rPr lang="en-US" dirty="0"/>
              <a:t>CSS opacity animation</a:t>
            </a:r>
          </a:p>
          <a:p>
            <a:r>
              <a:rPr lang="en-US" dirty="0"/>
              <a:t>Animated </a:t>
            </a:r>
            <a:r>
              <a:rPr lang="en-US" dirty="0" err="1"/>
              <a:t>webkit</a:t>
            </a:r>
            <a:r>
              <a:rPr lang="en-US" dirty="0"/>
              <a:t> transform</a:t>
            </a:r>
          </a:p>
          <a:p>
            <a:r>
              <a:rPr lang="en-US" dirty="0"/>
              <a:t>Accelerated CSS filters</a:t>
            </a:r>
          </a:p>
          <a:p>
            <a:r>
              <a:rPr lang="en-US" dirty="0" smtClean="0"/>
              <a:t>Elements on top </a:t>
            </a:r>
            <a:r>
              <a:rPr lang="en-US" dirty="0"/>
              <a:t>of another layer</a:t>
            </a:r>
          </a:p>
          <a:p>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4924357" y="371244"/>
            <a:ext cx="6555162"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9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262215735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4525346" y="371244"/>
            <a:ext cx="6555162"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9600" dirty="0">
              <a:solidFill>
                <a:schemeClr val="tx2">
                  <a:alpha val="5000"/>
                </a:schemeClr>
              </a:solidFill>
              <a:latin typeface="FontAwesome" pitchFamily="2" charset="0"/>
            </a:endParaRPr>
          </a:p>
        </p:txBody>
      </p:sp>
      <p:sp>
        <p:nvSpPr>
          <p:cNvPr id="2" name="Title 1"/>
          <p:cNvSpPr>
            <a:spLocks noGrp="1"/>
          </p:cNvSpPr>
          <p:nvPr>
            <p:ph type="title"/>
          </p:nvPr>
        </p:nvSpPr>
        <p:spPr/>
        <p:txBody>
          <a:bodyPr/>
          <a:lstStyle/>
          <a:p>
            <a:r>
              <a:rPr lang="en-US" dirty="0" smtClean="0"/>
              <a:t>Cause + Effect</a:t>
            </a:r>
            <a:endParaRPr lang="en-US" dirty="0"/>
          </a:p>
        </p:txBody>
      </p:sp>
      <p:sp>
        <p:nvSpPr>
          <p:cNvPr id="3" name="Content Placeholder 2"/>
          <p:cNvSpPr>
            <a:spLocks noGrp="1"/>
          </p:cNvSpPr>
          <p:nvPr>
            <p:ph sz="quarter" idx="13"/>
          </p:nvPr>
        </p:nvSpPr>
        <p:spPr/>
        <p:txBody>
          <a:bodyPr/>
          <a:lstStyle/>
          <a:p>
            <a:pPr marL="0" indent="0">
              <a:buNone/>
            </a:pPr>
            <a:r>
              <a:rPr lang="en-US" kern="0" cap="none" dirty="0" smtClean="0">
                <a:solidFill>
                  <a:schemeClr val="accent6"/>
                </a:solidFill>
                <a:latin typeface="Consolas" panose="020B0609020204030204" pitchFamily="49" charset="0"/>
              </a:rPr>
              <a:t>.items div</a:t>
            </a:r>
            <a:endParaRPr lang="en-US" kern="0" cap="none" dirty="0">
              <a:solidFill>
                <a:schemeClr val="accent6"/>
              </a:solidFill>
              <a:latin typeface="Consolas" panose="020B0609020204030204" pitchFamily="49" charset="0"/>
            </a:endParaRPr>
          </a:p>
          <a:p>
            <a:pPr marL="0" indent="0">
              <a:buNone/>
            </a:pPr>
            <a:r>
              <a:rPr lang="en-US" kern="0" cap="none" dirty="0">
                <a:solidFill>
                  <a:schemeClr val="accent6"/>
                </a:solidFill>
                <a:latin typeface="Consolas" panose="020B0609020204030204" pitchFamily="49" charset="0"/>
              </a:rPr>
              <a:t>{</a:t>
            </a:r>
          </a:p>
          <a:p>
            <a:pPr marL="0" indent="0">
              <a:buNone/>
            </a:pPr>
            <a:r>
              <a:rPr lang="en-US" kern="0" cap="none" dirty="0">
                <a:latin typeface="Consolas" panose="020B0609020204030204" pitchFamily="49" charset="0"/>
              </a:rPr>
              <a:t>    </a:t>
            </a:r>
            <a:r>
              <a:rPr lang="en-US" kern="0" cap="none" dirty="0">
                <a:solidFill>
                  <a:schemeClr val="accent4"/>
                </a:solidFill>
                <a:latin typeface="Consolas" panose="020B0609020204030204" pitchFamily="49" charset="0"/>
              </a:rPr>
              <a:t>width</a:t>
            </a:r>
            <a:r>
              <a:rPr lang="en-US" kern="0" cap="none" dirty="0">
                <a:solidFill>
                  <a:schemeClr val="accent3"/>
                </a:solidFill>
                <a:latin typeface="Consolas" panose="020B0609020204030204" pitchFamily="49" charset="0"/>
              </a:rPr>
              <a:t>: </a:t>
            </a:r>
            <a:r>
              <a:rPr lang="en-US" kern="0" cap="none" dirty="0" smtClean="0">
                <a:solidFill>
                  <a:schemeClr val="accent3"/>
                </a:solidFill>
                <a:latin typeface="Consolas" panose="020B0609020204030204" pitchFamily="49" charset="0"/>
              </a:rPr>
              <a:t>60px</a:t>
            </a:r>
            <a:r>
              <a:rPr lang="en-US" kern="0" cap="none" dirty="0">
                <a:solidFill>
                  <a:schemeClr val="accent3"/>
                </a:solidFill>
                <a:latin typeface="Consolas" panose="020B0609020204030204" pitchFamily="49" charset="0"/>
              </a:rPr>
              <a:t>;</a:t>
            </a:r>
          </a:p>
          <a:p>
            <a:pPr marL="0" indent="0">
              <a:buNone/>
            </a:pPr>
            <a:r>
              <a:rPr lang="en-US" kern="0" cap="none" dirty="0">
                <a:latin typeface="Consolas" panose="020B0609020204030204" pitchFamily="49" charset="0"/>
              </a:rPr>
              <a:t>    </a:t>
            </a:r>
            <a:r>
              <a:rPr lang="en-US" kern="0" cap="none" dirty="0" smtClean="0">
                <a:solidFill>
                  <a:schemeClr val="accent4"/>
                </a:solidFill>
                <a:latin typeface="Consolas" panose="020B0609020204030204" pitchFamily="49" charset="0"/>
              </a:rPr>
              <a:t>color</a:t>
            </a:r>
            <a:r>
              <a:rPr lang="en-US" kern="0" cap="none" dirty="0" smtClean="0">
                <a:solidFill>
                  <a:schemeClr val="accent3"/>
                </a:solidFill>
                <a:latin typeface="Consolas" panose="020B0609020204030204" pitchFamily="49" charset="0"/>
              </a:rPr>
              <a:t>: #</a:t>
            </a:r>
            <a:r>
              <a:rPr lang="en-US" kern="0" cap="none" dirty="0">
                <a:solidFill>
                  <a:schemeClr val="accent3"/>
                </a:solidFill>
                <a:latin typeface="Consolas" panose="020B0609020204030204" pitchFamily="49" charset="0"/>
              </a:rPr>
              <a:t>FFF</a:t>
            </a:r>
            <a:r>
              <a:rPr lang="en-US" kern="0" cap="none" dirty="0" smtClean="0">
                <a:solidFill>
                  <a:schemeClr val="accent3"/>
                </a:solidFill>
                <a:latin typeface="Consolas" panose="020B0609020204030204" pitchFamily="49" charset="0"/>
              </a:rPr>
              <a:t>;</a:t>
            </a:r>
          </a:p>
          <a:p>
            <a:pPr marL="0" indent="0">
              <a:buNone/>
            </a:pPr>
            <a:r>
              <a:rPr lang="en-US" kern="0" cap="none" dirty="0" smtClean="0">
                <a:solidFill>
                  <a:schemeClr val="accent4"/>
                </a:solidFill>
                <a:latin typeface="Consolas" panose="020B0609020204030204" pitchFamily="49" charset="0"/>
              </a:rPr>
              <a:t>    opacity</a:t>
            </a:r>
            <a:r>
              <a:rPr lang="en-US" kern="0" cap="none" dirty="0" smtClean="0">
                <a:solidFill>
                  <a:schemeClr val="accent3"/>
                </a:solidFill>
                <a:latin typeface="Consolas" panose="020B0609020204030204" pitchFamily="49" charset="0"/>
              </a:rPr>
              <a:t>: 0.4;</a:t>
            </a:r>
            <a:endParaRPr lang="en-US" kern="0" cap="none" dirty="0">
              <a:solidFill>
                <a:schemeClr val="accent3"/>
              </a:solidFill>
              <a:latin typeface="Consolas" panose="020B0609020204030204" pitchFamily="49" charset="0"/>
            </a:endParaRPr>
          </a:p>
          <a:p>
            <a:pPr marL="0" indent="0">
              <a:buNone/>
            </a:pPr>
            <a:r>
              <a:rPr lang="en-US" kern="0" cap="none" dirty="0" smtClean="0">
                <a:solidFill>
                  <a:schemeClr val="accent6"/>
                </a:solidFill>
                <a:latin typeface="Consolas" panose="020B0609020204030204" pitchFamily="49" charset="0"/>
              </a:rPr>
              <a:t>}</a:t>
            </a:r>
            <a:endParaRPr lang="en-US" kern="0" cap="none" dirty="0" smtClean="0">
              <a:solidFill>
                <a:srgbClr val="FF0000"/>
              </a:solidFill>
              <a:latin typeface="Consolas" panose="020B0609020204030204" pitchFamily="49" charset="0"/>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7175864" y="2297191"/>
            <a:ext cx="2412274" cy="400110"/>
          </a:xfrm>
          <a:prstGeom prst="rect">
            <a:avLst/>
          </a:prstGeom>
          <a:noFill/>
        </p:spPr>
        <p:txBody>
          <a:bodyPr wrap="square" rtlCol="0">
            <a:spAutoFit/>
          </a:bodyPr>
          <a:lstStyle/>
          <a:p>
            <a:r>
              <a:rPr lang="en-US" sz="2000" dirty="0" smtClean="0">
                <a:solidFill>
                  <a:schemeClr val="accent5"/>
                </a:solidFill>
                <a:latin typeface="Segoe UI Light" panose="020B0502040204020203" pitchFamily="34" charset="0"/>
                <a:cs typeface="Segoe UI Light" panose="020B0502040204020203" pitchFamily="34" charset="0"/>
              </a:rPr>
              <a:t>■</a:t>
            </a:r>
            <a:r>
              <a:rPr lang="en-US" sz="2000" dirty="0" smtClean="0">
                <a:latin typeface="Segoe UI Light" panose="020B0502040204020203" pitchFamily="34" charset="0"/>
                <a:cs typeface="Segoe UI Light" panose="020B0502040204020203" pitchFamily="34" charset="0"/>
              </a:rPr>
              <a:t> Recalculate Style</a:t>
            </a:r>
            <a:endParaRPr lang="en-US" sz="2000" dirty="0">
              <a:latin typeface="Segoe UI Light" panose="020B0502040204020203" pitchFamily="34" charset="0"/>
              <a:cs typeface="Segoe UI Light" panose="020B0502040204020203" pitchFamily="34" charset="0"/>
            </a:endParaRPr>
          </a:p>
        </p:txBody>
      </p:sp>
      <p:sp>
        <p:nvSpPr>
          <p:cNvPr id="6" name="TextBox 5"/>
          <p:cNvSpPr txBox="1"/>
          <p:nvPr/>
        </p:nvSpPr>
        <p:spPr>
          <a:xfrm>
            <a:off x="7175864" y="3284495"/>
            <a:ext cx="2412274" cy="400110"/>
          </a:xfrm>
          <a:prstGeom prst="rect">
            <a:avLst/>
          </a:prstGeom>
          <a:noFill/>
        </p:spPr>
        <p:txBody>
          <a:bodyPr wrap="square" rtlCol="0">
            <a:spAutoFit/>
          </a:bodyPr>
          <a:lstStyle/>
          <a:p>
            <a:r>
              <a:rPr lang="en-US" sz="2000" dirty="0" smtClean="0">
                <a:solidFill>
                  <a:schemeClr val="accent5"/>
                </a:solidFill>
                <a:latin typeface="Segoe UI Light" panose="020B0502040204020203" pitchFamily="34" charset="0"/>
                <a:cs typeface="Segoe UI Light" panose="020B0502040204020203" pitchFamily="34" charset="0"/>
              </a:rPr>
              <a:t>■</a:t>
            </a:r>
            <a:r>
              <a:rPr lang="en-US" sz="2000" dirty="0" smtClean="0">
                <a:latin typeface="Segoe UI Light" panose="020B0502040204020203" pitchFamily="34" charset="0"/>
                <a:cs typeface="Segoe UI Light" panose="020B0502040204020203" pitchFamily="34" charset="0"/>
              </a:rPr>
              <a:t> Layout</a:t>
            </a:r>
            <a:endParaRPr lang="en-US" sz="2000" dirty="0">
              <a:latin typeface="Segoe UI Light" panose="020B0502040204020203" pitchFamily="34" charset="0"/>
              <a:cs typeface="Segoe UI Light" panose="020B0502040204020203" pitchFamily="34" charset="0"/>
            </a:endParaRPr>
          </a:p>
        </p:txBody>
      </p:sp>
      <p:sp>
        <p:nvSpPr>
          <p:cNvPr id="7" name="TextBox 6"/>
          <p:cNvSpPr txBox="1"/>
          <p:nvPr/>
        </p:nvSpPr>
        <p:spPr>
          <a:xfrm>
            <a:off x="7175864" y="3788936"/>
            <a:ext cx="2412274" cy="400110"/>
          </a:xfrm>
          <a:prstGeom prst="rect">
            <a:avLst/>
          </a:prstGeom>
          <a:noFill/>
        </p:spPr>
        <p:txBody>
          <a:bodyPr wrap="square" rtlCol="0">
            <a:spAutoFit/>
          </a:bodyPr>
          <a:lstStyle/>
          <a:p>
            <a:r>
              <a:rPr lang="en-US" sz="2000" dirty="0" smtClean="0">
                <a:solidFill>
                  <a:srgbClr val="92D050"/>
                </a:solidFill>
                <a:latin typeface="Segoe UI Light" panose="020B0502040204020203" pitchFamily="34" charset="0"/>
                <a:cs typeface="Segoe UI Light" panose="020B0502040204020203" pitchFamily="34" charset="0"/>
              </a:rPr>
              <a:t>■</a:t>
            </a:r>
            <a:r>
              <a:rPr lang="en-US" sz="2000" dirty="0" smtClean="0">
                <a:latin typeface="Segoe UI Light" panose="020B0502040204020203" pitchFamily="34" charset="0"/>
                <a:cs typeface="Segoe UI Light" panose="020B0502040204020203" pitchFamily="34" charset="0"/>
              </a:rPr>
              <a:t> Paint</a:t>
            </a:r>
            <a:endParaRPr lang="en-US" sz="2000" dirty="0">
              <a:latin typeface="Segoe UI Light" panose="020B0502040204020203" pitchFamily="34" charset="0"/>
              <a:cs typeface="Segoe UI Light" panose="020B0502040204020203" pitchFamily="34" charset="0"/>
            </a:endParaRPr>
          </a:p>
        </p:txBody>
      </p:sp>
      <p:cxnSp>
        <p:nvCxnSpPr>
          <p:cNvPr id="9" name="Straight Arrow Connector 8"/>
          <p:cNvCxnSpPr/>
          <p:nvPr/>
        </p:nvCxnSpPr>
        <p:spPr>
          <a:xfrm>
            <a:off x="2304661" y="2504021"/>
            <a:ext cx="4810242" cy="0"/>
          </a:xfrm>
          <a:prstGeom prst="straightConnector1">
            <a:avLst/>
          </a:prstGeom>
          <a:ln w="34925">
            <a:solidFill>
              <a:schemeClr val="accent6">
                <a:lumMod val="40000"/>
                <a:lumOff val="60000"/>
              </a:schemeClr>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a:off x="3144416" y="3514408"/>
            <a:ext cx="3973593" cy="0"/>
          </a:xfrm>
          <a:prstGeom prst="straightConnector1">
            <a:avLst/>
          </a:prstGeom>
          <a:ln w="34925">
            <a:solidFill>
              <a:schemeClr val="accent6">
                <a:lumMod val="40000"/>
                <a:lumOff val="60000"/>
              </a:schemeClr>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a:off x="3144416" y="3985276"/>
            <a:ext cx="3976699" cy="0"/>
          </a:xfrm>
          <a:prstGeom prst="straightConnector1">
            <a:avLst/>
          </a:prstGeom>
          <a:ln w="34925">
            <a:solidFill>
              <a:schemeClr val="accent6">
                <a:lumMod val="40000"/>
                <a:lumOff val="60000"/>
              </a:schemeClr>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7171849" y="4290258"/>
            <a:ext cx="2412274" cy="400110"/>
          </a:xfrm>
          <a:prstGeom prst="rect">
            <a:avLst/>
          </a:prstGeom>
          <a:noFill/>
        </p:spPr>
        <p:txBody>
          <a:bodyPr wrap="square" rtlCol="0">
            <a:spAutoFit/>
          </a:bodyPr>
          <a:lstStyle/>
          <a:p>
            <a:r>
              <a:rPr lang="en-US" sz="2000" dirty="0" smtClean="0">
                <a:solidFill>
                  <a:srgbClr val="92D050"/>
                </a:solidFill>
                <a:latin typeface="Segoe UI Light" panose="020B0502040204020203" pitchFamily="34" charset="0"/>
                <a:cs typeface="Segoe UI Light" panose="020B0502040204020203" pitchFamily="34" charset="0"/>
              </a:rPr>
              <a:t>■</a:t>
            </a:r>
            <a:r>
              <a:rPr lang="en-US" sz="2000" dirty="0" smtClean="0">
                <a:latin typeface="Segoe UI Light" panose="020B0502040204020203" pitchFamily="34" charset="0"/>
                <a:cs typeface="Segoe UI Light" panose="020B0502040204020203" pitchFamily="34" charset="0"/>
              </a:rPr>
              <a:t> Composite</a:t>
            </a:r>
            <a:endParaRPr lang="en-US" sz="2000" dirty="0">
              <a:latin typeface="Segoe UI Light" panose="020B0502040204020203" pitchFamily="34" charset="0"/>
              <a:cs typeface="Segoe UI Light" panose="020B0502040204020203" pitchFamily="34" charset="0"/>
            </a:endParaRPr>
          </a:p>
        </p:txBody>
      </p:sp>
      <p:cxnSp>
        <p:nvCxnSpPr>
          <p:cNvPr id="15" name="Straight Arrow Connector 14"/>
          <p:cNvCxnSpPr/>
          <p:nvPr/>
        </p:nvCxnSpPr>
        <p:spPr>
          <a:xfrm flipV="1">
            <a:off x="3260558" y="4486598"/>
            <a:ext cx="3856542" cy="1181"/>
          </a:xfrm>
          <a:prstGeom prst="straightConnector1">
            <a:avLst/>
          </a:prstGeom>
          <a:ln w="34925">
            <a:solidFill>
              <a:schemeClr val="accent6">
                <a:lumMod val="40000"/>
                <a:lumOff val="60000"/>
              </a:schemeClr>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http://bit.ly/highPerfPaints</a:t>
            </a:r>
          </a:p>
        </p:txBody>
      </p:sp>
    </p:spTree>
    <p:extLst>
      <p:ext uri="{BB962C8B-B14F-4D97-AF65-F5344CB8AC3E}">
        <p14:creationId xmlns:p14="http://schemas.microsoft.com/office/powerpoint/2010/main" val="22080330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Perception</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dirty="0"/>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8" name="Rectangle 7"/>
          <p:cNvSpPr>
            <a:spLocks noChangeAspect="1"/>
          </p:cNvSpPr>
          <p:nvPr/>
        </p:nvSpPr>
        <p:spPr>
          <a:xfrm>
            <a:off x="6281058" y="769404"/>
            <a:ext cx="5486400" cy="5486400"/>
          </a:xfrm>
          <a:prstGeom prst="rect">
            <a:avLst/>
          </a:prstGeom>
          <a:blipFill dpi="0" rotWithShape="1">
            <a:blip r:embed="rId3">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7215473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7" name="Freeform 6"/>
          <p:cNvSpPr/>
          <p:nvPr/>
        </p:nvSpPr>
        <p:spPr>
          <a:xfrm>
            <a:off x="1474199" y="1202810"/>
            <a:ext cx="6903911" cy="3817971"/>
          </a:xfrm>
          <a:custGeom>
            <a:avLst/>
            <a:gdLst>
              <a:gd name="connsiteX0" fmla="*/ 0 w 7277100"/>
              <a:gd name="connsiteY0" fmla="*/ 3067050 h 3067050"/>
              <a:gd name="connsiteX1" fmla="*/ 1733550 w 7277100"/>
              <a:gd name="connsiteY1" fmla="*/ 485775 h 3067050"/>
              <a:gd name="connsiteX2" fmla="*/ 7277100 w 7277100"/>
              <a:gd name="connsiteY2" fmla="*/ 0 h 3067050"/>
            </a:gdLst>
            <a:ahLst/>
            <a:cxnLst>
              <a:cxn ang="0">
                <a:pos x="connsiteX0" y="connsiteY0"/>
              </a:cxn>
              <a:cxn ang="0">
                <a:pos x="connsiteX1" y="connsiteY1"/>
              </a:cxn>
              <a:cxn ang="0">
                <a:pos x="connsiteX2" y="connsiteY2"/>
              </a:cxn>
            </a:cxnLst>
            <a:rect l="l" t="t" r="r" b="b"/>
            <a:pathLst>
              <a:path w="7277100" h="3067050">
                <a:moveTo>
                  <a:pt x="0" y="3067050"/>
                </a:moveTo>
                <a:cubicBezTo>
                  <a:pt x="260350" y="2032000"/>
                  <a:pt x="520700" y="996950"/>
                  <a:pt x="1733550" y="485775"/>
                </a:cubicBezTo>
                <a:cubicBezTo>
                  <a:pt x="2946400" y="-25400"/>
                  <a:pt x="6491288" y="61912"/>
                  <a:pt x="7277100" y="0"/>
                </a:cubicBezTo>
              </a:path>
            </a:pathLst>
          </a:custGeom>
          <a:noFill/>
          <a:ln w="38100">
            <a:solidFill>
              <a:schemeClr val="accent4"/>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a:off x="1455150" y="1957906"/>
            <a:ext cx="6011525" cy="3062875"/>
          </a:xfrm>
          <a:custGeom>
            <a:avLst/>
            <a:gdLst>
              <a:gd name="connsiteX0" fmla="*/ 0 w 4829175"/>
              <a:gd name="connsiteY0" fmla="*/ 2460467 h 2460467"/>
              <a:gd name="connsiteX1" fmla="*/ 1543050 w 4829175"/>
              <a:gd name="connsiteY1" fmla="*/ 3017 h 2460467"/>
              <a:gd name="connsiteX2" fmla="*/ 2905125 w 4829175"/>
              <a:gd name="connsiteY2" fmla="*/ 1965167 h 2460467"/>
              <a:gd name="connsiteX3" fmla="*/ 4829175 w 4829175"/>
              <a:gd name="connsiteY3" fmla="*/ 2460467 h 2460467"/>
            </a:gdLst>
            <a:ahLst/>
            <a:cxnLst>
              <a:cxn ang="0">
                <a:pos x="connsiteX0" y="connsiteY0"/>
              </a:cxn>
              <a:cxn ang="0">
                <a:pos x="connsiteX1" y="connsiteY1"/>
              </a:cxn>
              <a:cxn ang="0">
                <a:pos x="connsiteX2" y="connsiteY2"/>
              </a:cxn>
              <a:cxn ang="0">
                <a:pos x="connsiteX3" y="connsiteY3"/>
              </a:cxn>
            </a:cxnLst>
            <a:rect l="l" t="t" r="r" b="b"/>
            <a:pathLst>
              <a:path w="4829175" h="2460467">
                <a:moveTo>
                  <a:pt x="0" y="2460467"/>
                </a:moveTo>
                <a:cubicBezTo>
                  <a:pt x="529431" y="1273017"/>
                  <a:pt x="1058863" y="85567"/>
                  <a:pt x="1543050" y="3017"/>
                </a:cubicBezTo>
                <a:cubicBezTo>
                  <a:pt x="2027237" y="-79533"/>
                  <a:pt x="2357438" y="1555592"/>
                  <a:pt x="2905125" y="1965167"/>
                </a:cubicBezTo>
                <a:cubicBezTo>
                  <a:pt x="3452813" y="2374742"/>
                  <a:pt x="4140994" y="2417604"/>
                  <a:pt x="4829175" y="2460467"/>
                </a:cubicBezTo>
              </a:path>
            </a:pathLst>
          </a:custGeom>
          <a:gradFill>
            <a:gsLst>
              <a:gs pos="0">
                <a:schemeClr val="accent1"/>
              </a:gs>
              <a:gs pos="50000">
                <a:schemeClr val="accent1">
                  <a:tint val="44500"/>
                  <a:satMod val="160000"/>
                </a:schemeClr>
              </a:gs>
              <a:gs pos="100000">
                <a:schemeClr val="accent1">
                  <a:tint val="23500"/>
                  <a:satMod val="160000"/>
                </a:schemeClr>
              </a:gs>
            </a:gsLst>
            <a:lin ang="21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p:nvPr/>
        </p:nvSpPr>
        <p:spPr>
          <a:xfrm>
            <a:off x="1445625" y="371244"/>
            <a:ext cx="7184025" cy="4292878"/>
          </a:xfrm>
          <a:custGeom>
            <a:avLst/>
            <a:gdLst>
              <a:gd name="connsiteX0" fmla="*/ 0 w 7277100"/>
              <a:gd name="connsiteY0" fmla="*/ 0 h 3438525"/>
              <a:gd name="connsiteX1" fmla="*/ 2228850 w 7277100"/>
              <a:gd name="connsiteY1" fmla="*/ 914400 h 3438525"/>
              <a:gd name="connsiteX2" fmla="*/ 4105275 w 7277100"/>
              <a:gd name="connsiteY2" fmla="*/ 2952750 h 3438525"/>
              <a:gd name="connsiteX3" fmla="*/ 7277100 w 7277100"/>
              <a:gd name="connsiteY3" fmla="*/ 3438525 h 3438525"/>
            </a:gdLst>
            <a:ahLst/>
            <a:cxnLst>
              <a:cxn ang="0">
                <a:pos x="connsiteX0" y="connsiteY0"/>
              </a:cxn>
              <a:cxn ang="0">
                <a:pos x="connsiteX1" y="connsiteY1"/>
              </a:cxn>
              <a:cxn ang="0">
                <a:pos x="connsiteX2" y="connsiteY2"/>
              </a:cxn>
              <a:cxn ang="0">
                <a:pos x="connsiteX3" y="connsiteY3"/>
              </a:cxn>
            </a:cxnLst>
            <a:rect l="l" t="t" r="r" b="b"/>
            <a:pathLst>
              <a:path w="7277100" h="3438525">
                <a:moveTo>
                  <a:pt x="0" y="0"/>
                </a:moveTo>
                <a:cubicBezTo>
                  <a:pt x="772319" y="211137"/>
                  <a:pt x="1544638" y="422275"/>
                  <a:pt x="2228850" y="914400"/>
                </a:cubicBezTo>
                <a:cubicBezTo>
                  <a:pt x="2913062" y="1406525"/>
                  <a:pt x="3263900" y="2532063"/>
                  <a:pt x="4105275" y="2952750"/>
                </a:cubicBezTo>
                <a:cubicBezTo>
                  <a:pt x="4946650" y="3373437"/>
                  <a:pt x="6777038" y="3370263"/>
                  <a:pt x="7277100" y="3438525"/>
                </a:cubicBezTo>
              </a:path>
            </a:pathLst>
          </a:custGeom>
          <a:noFill/>
          <a:ln w="38100">
            <a:solidFill>
              <a:schemeClr val="accent5"/>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Subtitle 2"/>
          <p:cNvSpPr txBox="1">
            <a:spLocks/>
          </p:cNvSpPr>
          <p:nvPr/>
        </p:nvSpPr>
        <p:spPr>
          <a:xfrm>
            <a:off x="5731874" y="760426"/>
            <a:ext cx="2573925" cy="569139"/>
          </a:xfrm>
          <a:prstGeom prst="rect">
            <a:avLst/>
          </a:prstGeom>
        </p:spPr>
        <p:txBody>
          <a:bodyPr vert="horz" lIns="91440" tIns="45720" rIns="91440" bIns="45720" rtlCol="0" anchor="ctr" anchorCtr="0">
            <a:noAutofit/>
          </a:bodyPr>
          <a:lstStyle>
            <a:lvl1pPr marL="274320" indent="-27432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594360" indent="-274320" algn="l" defTabSz="914400" rtl="0" eaLnBrk="1" latinLnBrk="0" hangingPunct="1">
              <a:spcBef>
                <a:spcPct val="20000"/>
              </a:spcBef>
              <a:buClr>
                <a:schemeClr val="accent1"/>
              </a:buClr>
              <a:buFont typeface="Arial" pitchFamily="34" charset="0"/>
              <a:buChar char="•"/>
              <a:defRPr sz="2200" kern="1200">
                <a:solidFill>
                  <a:schemeClr val="tx2"/>
                </a:solidFill>
                <a:latin typeface="+mn-lt"/>
                <a:ea typeface="+mn-ea"/>
                <a:cs typeface="+mn-cs"/>
              </a:defRPr>
            </a:lvl2pPr>
            <a:lvl3pPr marL="868680" indent="-228600" algn="l" defTabSz="914400" rtl="0" eaLnBrk="1" latinLnBrk="0" hangingPunct="1">
              <a:spcBef>
                <a:spcPct val="20000"/>
              </a:spcBef>
              <a:buClr>
                <a:schemeClr val="accent1"/>
              </a:buClr>
              <a:buFont typeface="Arial" pitchFamily="34" charset="0"/>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Font typeface="Arial" pitchFamily="34" charset="0"/>
              <a:buChar char="•"/>
              <a:defRPr sz="1800" kern="1200">
                <a:solidFill>
                  <a:schemeClr val="tx2"/>
                </a:solidFill>
                <a:latin typeface="+mn-lt"/>
                <a:ea typeface="+mn-ea"/>
                <a:cs typeface="+mn-cs"/>
              </a:defRPr>
            </a:lvl4pPr>
            <a:lvl5pPr marL="1371600" indent="-228600" algn="l" defTabSz="914400" rtl="0" eaLnBrk="1" latinLnBrk="0" hangingPunct="1">
              <a:spcBef>
                <a:spcPct val="20000"/>
              </a:spcBef>
              <a:buClr>
                <a:schemeClr val="accent1"/>
              </a:buClr>
              <a:buFont typeface="Arial" pitchFamily="34" charset="0"/>
              <a:buChar char="•"/>
              <a:defRPr sz="1800" kern="1200" baseline="0">
                <a:solidFill>
                  <a:schemeClr val="tx2"/>
                </a:solidFill>
                <a:latin typeface="+mn-lt"/>
                <a:ea typeface="+mn-ea"/>
                <a:cs typeface="+mn-cs"/>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a:lstStyle>
          <a:p>
            <a:pPr marL="0" indent="0" algn="ctr">
              <a:buNone/>
            </a:pPr>
            <a:r>
              <a:rPr lang="en-US" sz="1800" dirty="0"/>
              <a:t>p</a:t>
            </a:r>
            <a:r>
              <a:rPr lang="en-US" sz="1800" dirty="0" smtClean="0"/>
              <a:t>erceived improvement</a:t>
            </a:r>
            <a:endParaRPr lang="en-US" sz="1800" dirty="0"/>
          </a:p>
        </p:txBody>
      </p:sp>
      <p:sp>
        <p:nvSpPr>
          <p:cNvPr id="11" name="Subtitle 2"/>
          <p:cNvSpPr txBox="1">
            <a:spLocks/>
          </p:cNvSpPr>
          <p:nvPr/>
        </p:nvSpPr>
        <p:spPr>
          <a:xfrm>
            <a:off x="6728021" y="4008080"/>
            <a:ext cx="2092590" cy="569139"/>
          </a:xfrm>
          <a:prstGeom prst="rect">
            <a:avLst/>
          </a:prstGeom>
        </p:spPr>
        <p:txBody>
          <a:bodyPr vert="horz" lIns="91440" tIns="45720" rIns="91440" bIns="45720" rtlCol="0" anchor="ctr" anchorCtr="0">
            <a:normAutofit/>
          </a:bodyPr>
          <a:lstStyle>
            <a:lvl1pPr marL="274320" indent="-27432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594360" indent="-274320" algn="l" defTabSz="914400" rtl="0" eaLnBrk="1" latinLnBrk="0" hangingPunct="1">
              <a:spcBef>
                <a:spcPct val="20000"/>
              </a:spcBef>
              <a:buClr>
                <a:schemeClr val="accent1"/>
              </a:buClr>
              <a:buFont typeface="Arial" pitchFamily="34" charset="0"/>
              <a:buChar char="•"/>
              <a:defRPr sz="2200" kern="1200">
                <a:solidFill>
                  <a:schemeClr val="tx2"/>
                </a:solidFill>
                <a:latin typeface="+mn-lt"/>
                <a:ea typeface="+mn-ea"/>
                <a:cs typeface="+mn-cs"/>
              </a:defRPr>
            </a:lvl2pPr>
            <a:lvl3pPr marL="868680" indent="-228600" algn="l" defTabSz="914400" rtl="0" eaLnBrk="1" latinLnBrk="0" hangingPunct="1">
              <a:spcBef>
                <a:spcPct val="20000"/>
              </a:spcBef>
              <a:buClr>
                <a:schemeClr val="accent1"/>
              </a:buClr>
              <a:buFont typeface="Arial" pitchFamily="34" charset="0"/>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Font typeface="Arial" pitchFamily="34" charset="0"/>
              <a:buChar char="•"/>
              <a:defRPr sz="1800" kern="1200">
                <a:solidFill>
                  <a:schemeClr val="tx2"/>
                </a:solidFill>
                <a:latin typeface="+mn-lt"/>
                <a:ea typeface="+mn-ea"/>
                <a:cs typeface="+mn-cs"/>
              </a:defRPr>
            </a:lvl4pPr>
            <a:lvl5pPr marL="1371600" indent="-228600" algn="l" defTabSz="914400" rtl="0" eaLnBrk="1" latinLnBrk="0" hangingPunct="1">
              <a:spcBef>
                <a:spcPct val="20000"/>
              </a:spcBef>
              <a:buClr>
                <a:schemeClr val="accent1"/>
              </a:buClr>
              <a:buFont typeface="Arial" pitchFamily="34" charset="0"/>
              <a:buChar char="•"/>
              <a:defRPr sz="1800" kern="1200" baseline="0">
                <a:solidFill>
                  <a:schemeClr val="tx2"/>
                </a:solidFill>
                <a:latin typeface="+mn-lt"/>
                <a:ea typeface="+mn-ea"/>
                <a:cs typeface="+mn-cs"/>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a:lstStyle>
          <a:p>
            <a:pPr marL="0" indent="0" algn="ctr">
              <a:buNone/>
            </a:pPr>
            <a:r>
              <a:rPr lang="en-US" sz="1800" dirty="0" smtClean="0"/>
              <a:t>execution time</a:t>
            </a:r>
            <a:endParaRPr lang="en-US" sz="1800" dirty="0"/>
          </a:p>
        </p:txBody>
      </p:sp>
      <p:sp>
        <p:nvSpPr>
          <p:cNvPr id="12" name="Subtitle 2"/>
          <p:cNvSpPr txBox="1">
            <a:spLocks/>
          </p:cNvSpPr>
          <p:nvPr/>
        </p:nvSpPr>
        <p:spPr>
          <a:xfrm>
            <a:off x="8184989" y="4554057"/>
            <a:ext cx="1540036" cy="569139"/>
          </a:xfrm>
          <a:prstGeom prst="rect">
            <a:avLst/>
          </a:prstGeom>
        </p:spPr>
        <p:txBody>
          <a:bodyPr vert="horz" lIns="91440" tIns="45720" rIns="91440" bIns="45720" rtlCol="0" anchor="ctr" anchorCtr="0">
            <a:normAutofit/>
          </a:bodyPr>
          <a:lstStyle>
            <a:lvl1pPr marL="274320" indent="-27432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594360" indent="-274320" algn="l" defTabSz="914400" rtl="0" eaLnBrk="1" latinLnBrk="0" hangingPunct="1">
              <a:spcBef>
                <a:spcPct val="20000"/>
              </a:spcBef>
              <a:buClr>
                <a:schemeClr val="accent1"/>
              </a:buClr>
              <a:buFont typeface="Arial" pitchFamily="34" charset="0"/>
              <a:buChar char="•"/>
              <a:defRPr sz="2200" kern="1200">
                <a:solidFill>
                  <a:schemeClr val="tx2"/>
                </a:solidFill>
                <a:latin typeface="+mn-lt"/>
                <a:ea typeface="+mn-ea"/>
                <a:cs typeface="+mn-cs"/>
              </a:defRPr>
            </a:lvl2pPr>
            <a:lvl3pPr marL="868680" indent="-228600" algn="l" defTabSz="914400" rtl="0" eaLnBrk="1" latinLnBrk="0" hangingPunct="1">
              <a:spcBef>
                <a:spcPct val="20000"/>
              </a:spcBef>
              <a:buClr>
                <a:schemeClr val="accent1"/>
              </a:buClr>
              <a:buFont typeface="Arial" pitchFamily="34" charset="0"/>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Font typeface="Arial" pitchFamily="34" charset="0"/>
              <a:buChar char="•"/>
              <a:defRPr sz="1800" kern="1200">
                <a:solidFill>
                  <a:schemeClr val="tx2"/>
                </a:solidFill>
                <a:latin typeface="+mn-lt"/>
                <a:ea typeface="+mn-ea"/>
                <a:cs typeface="+mn-cs"/>
              </a:defRPr>
            </a:lvl4pPr>
            <a:lvl5pPr marL="1371600" indent="-228600" algn="l" defTabSz="914400" rtl="0" eaLnBrk="1" latinLnBrk="0" hangingPunct="1">
              <a:spcBef>
                <a:spcPct val="20000"/>
              </a:spcBef>
              <a:buClr>
                <a:schemeClr val="accent1"/>
              </a:buClr>
              <a:buFont typeface="Arial" pitchFamily="34" charset="0"/>
              <a:buChar char="•"/>
              <a:defRPr sz="1800" kern="1200" baseline="0">
                <a:solidFill>
                  <a:schemeClr val="tx2"/>
                </a:solidFill>
                <a:latin typeface="+mn-lt"/>
                <a:ea typeface="+mn-ea"/>
                <a:cs typeface="+mn-cs"/>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a:lstStyle>
          <a:p>
            <a:pPr marL="0" indent="0" algn="ctr">
              <a:buNone/>
            </a:pPr>
            <a:r>
              <a:rPr lang="en-US" sz="1800" dirty="0" smtClean="0"/>
              <a:t>complexity</a:t>
            </a:r>
            <a:endParaRPr lang="en-US" sz="1400" dirty="0"/>
          </a:p>
        </p:txBody>
      </p:sp>
      <p:cxnSp>
        <p:nvCxnSpPr>
          <p:cNvPr id="13" name="Straight Arrow Connector 12"/>
          <p:cNvCxnSpPr/>
          <p:nvPr/>
        </p:nvCxnSpPr>
        <p:spPr>
          <a:xfrm>
            <a:off x="1455150" y="5011256"/>
            <a:ext cx="8136525" cy="0"/>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14" name="Subtitle 2"/>
          <p:cNvSpPr txBox="1">
            <a:spLocks/>
          </p:cNvSpPr>
          <p:nvPr/>
        </p:nvSpPr>
        <p:spPr>
          <a:xfrm>
            <a:off x="2198244" y="2727618"/>
            <a:ext cx="2092590" cy="569139"/>
          </a:xfrm>
          <a:prstGeom prst="rect">
            <a:avLst/>
          </a:prstGeom>
        </p:spPr>
        <p:txBody>
          <a:bodyPr vert="horz" lIns="91440" tIns="45720" rIns="91440" bIns="45720" rtlCol="0" anchor="ctr" anchorCtr="0">
            <a:normAutofit/>
          </a:bodyPr>
          <a:lstStyle>
            <a:lvl1pPr marL="274320" indent="-27432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594360" indent="-274320" algn="l" defTabSz="914400" rtl="0" eaLnBrk="1" latinLnBrk="0" hangingPunct="1">
              <a:spcBef>
                <a:spcPct val="20000"/>
              </a:spcBef>
              <a:buClr>
                <a:schemeClr val="accent1"/>
              </a:buClr>
              <a:buFont typeface="Arial" pitchFamily="34" charset="0"/>
              <a:buChar char="•"/>
              <a:defRPr sz="2200" kern="1200">
                <a:solidFill>
                  <a:schemeClr val="tx2"/>
                </a:solidFill>
                <a:latin typeface="+mn-lt"/>
                <a:ea typeface="+mn-ea"/>
                <a:cs typeface="+mn-cs"/>
              </a:defRPr>
            </a:lvl2pPr>
            <a:lvl3pPr marL="868680" indent="-228600" algn="l" defTabSz="914400" rtl="0" eaLnBrk="1" latinLnBrk="0" hangingPunct="1">
              <a:spcBef>
                <a:spcPct val="20000"/>
              </a:spcBef>
              <a:buClr>
                <a:schemeClr val="accent1"/>
              </a:buClr>
              <a:buFont typeface="Arial" pitchFamily="34" charset="0"/>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Font typeface="Arial" pitchFamily="34" charset="0"/>
              <a:buChar char="•"/>
              <a:defRPr sz="1800" kern="1200">
                <a:solidFill>
                  <a:schemeClr val="tx2"/>
                </a:solidFill>
                <a:latin typeface="+mn-lt"/>
                <a:ea typeface="+mn-ea"/>
                <a:cs typeface="+mn-cs"/>
              </a:defRPr>
            </a:lvl4pPr>
            <a:lvl5pPr marL="1371600" indent="-228600" algn="l" defTabSz="914400" rtl="0" eaLnBrk="1" latinLnBrk="0" hangingPunct="1">
              <a:spcBef>
                <a:spcPct val="20000"/>
              </a:spcBef>
              <a:buClr>
                <a:schemeClr val="accent1"/>
              </a:buClr>
              <a:buFont typeface="Arial" pitchFamily="34" charset="0"/>
              <a:buChar char="•"/>
              <a:defRPr sz="1800" kern="1200" baseline="0">
                <a:solidFill>
                  <a:schemeClr val="tx2"/>
                </a:solidFill>
                <a:latin typeface="+mn-lt"/>
                <a:ea typeface="+mn-ea"/>
                <a:cs typeface="+mn-cs"/>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a:lstStyle>
          <a:p>
            <a:pPr marL="0" indent="0" algn="ctr">
              <a:buNone/>
            </a:pPr>
            <a:r>
              <a:rPr lang="en-US" sz="1800" dirty="0" smtClean="0"/>
              <a:t>yield</a:t>
            </a:r>
            <a:endParaRPr lang="en-US" sz="1400" dirty="0"/>
          </a:p>
        </p:txBody>
      </p:sp>
      <p:sp>
        <p:nvSpPr>
          <p:cNvPr id="15" name="Rectangle 14"/>
          <p:cNvSpPr>
            <a:spLocks noChangeAspect="1"/>
          </p:cNvSpPr>
          <p:nvPr/>
        </p:nvSpPr>
        <p:spPr>
          <a:xfrm>
            <a:off x="6281058" y="769404"/>
            <a:ext cx="5486400" cy="5486400"/>
          </a:xfrm>
          <a:prstGeom prst="rect">
            <a:avLst/>
          </a:prstGeom>
          <a:blipFill dpi="0" rotWithShape="1">
            <a:blip r:embed="rId3">
              <a:alphaModFix amt="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9003708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685800" y="539396"/>
            <a:ext cx="10394707" cy="3311189"/>
          </a:xfrm>
        </p:spPr>
        <p:txBody>
          <a:bodyPr>
            <a:noAutofit/>
          </a:bodyPr>
          <a:lstStyle/>
          <a:p>
            <a:pPr marL="0" indent="0">
              <a:buNone/>
            </a:pPr>
            <a:r>
              <a:rPr lang="en-US" sz="4400" dirty="0" smtClean="0">
                <a:solidFill>
                  <a:schemeClr val="accent1"/>
                </a:solidFill>
              </a:rPr>
              <a:t>       100 </a:t>
            </a:r>
            <a:r>
              <a:rPr lang="en-US" sz="4400" dirty="0" err="1" smtClean="0">
                <a:solidFill>
                  <a:schemeClr val="accent1"/>
                </a:solidFill>
              </a:rPr>
              <a:t>ms</a:t>
            </a:r>
            <a:r>
              <a:rPr lang="en-US" sz="4400" dirty="0" smtClean="0">
                <a:solidFill>
                  <a:schemeClr val="accent1"/>
                </a:solidFill>
              </a:rPr>
              <a:t>	</a:t>
            </a:r>
            <a:r>
              <a:rPr lang="en-US" sz="4400" dirty="0" smtClean="0"/>
              <a:t>feels instant</a:t>
            </a:r>
            <a:br>
              <a:rPr lang="en-US" sz="4400" dirty="0" smtClean="0"/>
            </a:br>
            <a:r>
              <a:rPr lang="en-US" sz="4400" dirty="0" smtClean="0"/>
              <a:t>   </a:t>
            </a:r>
            <a:r>
              <a:rPr lang="en-US" sz="4400" dirty="0" smtClean="0">
                <a:solidFill>
                  <a:schemeClr val="accent1"/>
                </a:solidFill>
              </a:rPr>
              <a:t>1,000 MS</a:t>
            </a:r>
            <a:r>
              <a:rPr lang="en-US" sz="4400" dirty="0" smtClean="0"/>
              <a:t>	Uninterrupted Thought</a:t>
            </a:r>
            <a:br>
              <a:rPr lang="en-US" sz="4400" dirty="0" smtClean="0"/>
            </a:br>
            <a:r>
              <a:rPr lang="en-US" sz="4400" dirty="0" smtClean="0">
                <a:solidFill>
                  <a:schemeClr val="accent1"/>
                </a:solidFill>
              </a:rPr>
              <a:t>10,000 MS</a:t>
            </a:r>
            <a:r>
              <a:rPr lang="en-US" sz="4400" dirty="0" smtClean="0"/>
              <a:t>	Lose attention</a:t>
            </a: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7" name="TextBox 6"/>
          <p:cNvSpPr txBox="1"/>
          <p:nvPr/>
        </p:nvSpPr>
        <p:spPr>
          <a:xfrm>
            <a:off x="0" y="6453887"/>
            <a:ext cx="1800225" cy="184666"/>
          </a:xfrm>
          <a:prstGeom prst="rect">
            <a:avLst/>
          </a:prstGeom>
          <a:noFill/>
        </p:spPr>
        <p:txBody>
          <a:bodyPr wrap="square" rtlCol="0" anchor="b" anchorCtr="0">
            <a:spAutoFit/>
          </a:bodyPr>
          <a:lstStyle/>
          <a:p>
            <a:r>
              <a:rPr lang="en-US" sz="600" dirty="0" smtClean="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a:t>
            </a:r>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://bit.ly/responseTimes</a:t>
            </a:r>
          </a:p>
        </p:txBody>
      </p:sp>
      <p:sp>
        <p:nvSpPr>
          <p:cNvPr id="6" name="Rectangle 5"/>
          <p:cNvSpPr>
            <a:spLocks noChangeAspect="1"/>
          </p:cNvSpPr>
          <p:nvPr/>
        </p:nvSpPr>
        <p:spPr>
          <a:xfrm>
            <a:off x="6281058" y="769404"/>
            <a:ext cx="5486400" cy="5486400"/>
          </a:xfrm>
          <a:prstGeom prst="rect">
            <a:avLst/>
          </a:prstGeom>
          <a:blipFill dpi="0" rotWithShape="1">
            <a:blip r:embed="rId3">
              <a:alphaModFix amt="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1735817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1" y="1236782"/>
            <a:ext cx="10394707" cy="3193487"/>
          </a:xfrm>
        </p:spPr>
        <p:txBody>
          <a:bodyPr/>
          <a:lstStyle/>
          <a:p>
            <a:r>
              <a:rPr lang="en-US" dirty="0" smtClean="0"/>
              <a:t>Why </a:t>
            </a:r>
            <a:br>
              <a:rPr lang="en-US" dirty="0" smtClean="0"/>
            </a:br>
            <a:r>
              <a:rPr lang="en-US" dirty="0" smtClean="0"/>
              <a:t>#</a:t>
            </a:r>
            <a:r>
              <a:rPr lang="en-US" dirty="0" err="1" smtClean="0"/>
              <a:t>perfmatters</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25000"/>
                  </a:schemeClr>
                </a:solidFill>
                <a:latin typeface="FontAwesome" pitchFamily="2" charset="0"/>
              </a:rPr>
              <a:t></a:t>
            </a:r>
            <a:endParaRPr lang="en-US" sz="34400" dirty="0">
              <a:solidFill>
                <a:schemeClr val="tx2">
                  <a:alpha val="25000"/>
                </a:schemeClr>
              </a:solidFill>
            </a:endParaRPr>
          </a:p>
        </p:txBody>
      </p:sp>
    </p:spTree>
    <p:extLst>
      <p:ext uri="{BB962C8B-B14F-4D97-AF65-F5344CB8AC3E}">
        <p14:creationId xmlns:p14="http://schemas.microsoft.com/office/powerpoint/2010/main" val="1319782230"/>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p:cNvGraphicFramePr>
            <a:graphicFrameLocks noGrp="1"/>
          </p:cNvGraphicFramePr>
          <p:nvPr>
            <p:ph sz="quarter" idx="13"/>
            <p:extLst>
              <p:ext uri="{D42A27DB-BD31-4B8C-83A1-F6EECF244321}">
                <p14:modId xmlns:p14="http://schemas.microsoft.com/office/powerpoint/2010/main" val="2543962658"/>
              </p:ext>
            </p:extLst>
          </p:nvPr>
        </p:nvGraphicFramePr>
        <p:xfrm>
          <a:off x="2603715" y="387459"/>
          <a:ext cx="7206711" cy="4990452"/>
        </p:xfrm>
        <a:graphic>
          <a:graphicData uri="http://schemas.openxmlformats.org/drawingml/2006/table">
            <a:tbl>
              <a:tblPr firstRow="1" bandRow="1">
                <a:tableStyleId>{BC89EF96-8CEA-46FF-86C4-4CE0E7609802}</a:tableStyleId>
              </a:tblPr>
              <a:tblGrid>
                <a:gridCol w="2402237"/>
                <a:gridCol w="2402237"/>
                <a:gridCol w="2402237"/>
              </a:tblGrid>
              <a:tr h="1663484">
                <a:tc>
                  <a:txBody>
                    <a:bodyPr/>
                    <a:lstStyle/>
                    <a:p>
                      <a:pPr algn="ctr"/>
                      <a:r>
                        <a:rPr lang="en-US" sz="4400" dirty="0" smtClean="0"/>
                        <a:t>1</a:t>
                      </a:r>
                      <a:endParaRPr lang="en-US" sz="4400" dirty="0"/>
                    </a:p>
                  </a:txBody>
                  <a:tcPr anchor="ctr"/>
                </a:tc>
                <a:tc>
                  <a:txBody>
                    <a:bodyPr/>
                    <a:lstStyle/>
                    <a:p>
                      <a:pPr algn="ctr"/>
                      <a:r>
                        <a:rPr lang="en-US" sz="4400" dirty="0" smtClean="0"/>
                        <a:t>2</a:t>
                      </a:r>
                      <a:endParaRPr lang="en-US" sz="4400" dirty="0"/>
                    </a:p>
                  </a:txBody>
                  <a:tcPr anchor="ctr"/>
                </a:tc>
                <a:tc>
                  <a:txBody>
                    <a:bodyPr/>
                    <a:lstStyle/>
                    <a:p>
                      <a:pPr algn="ctr"/>
                      <a:r>
                        <a:rPr lang="en-US" sz="4400" dirty="0" smtClean="0"/>
                        <a:t>3</a:t>
                      </a:r>
                      <a:endParaRPr lang="en-US" sz="4400" dirty="0"/>
                    </a:p>
                  </a:txBody>
                  <a:tcPr anchor="ctr"/>
                </a:tc>
              </a:tr>
              <a:tr h="1663484">
                <a:tc>
                  <a:txBody>
                    <a:bodyPr/>
                    <a:lstStyle/>
                    <a:p>
                      <a:pPr algn="ctr"/>
                      <a:r>
                        <a:rPr lang="en-US" sz="4400" dirty="0" smtClean="0"/>
                        <a:t>5</a:t>
                      </a:r>
                      <a:endParaRPr lang="en-US" sz="4400" dirty="0"/>
                    </a:p>
                  </a:txBody>
                  <a:tcPr anchor="ctr"/>
                </a:tc>
                <a:tc>
                  <a:txBody>
                    <a:bodyPr/>
                    <a:lstStyle/>
                    <a:p>
                      <a:pPr algn="ctr"/>
                      <a:r>
                        <a:rPr lang="en-US" sz="4400" dirty="0" smtClean="0"/>
                        <a:t>10</a:t>
                      </a:r>
                      <a:endParaRPr lang="en-US" sz="4400" dirty="0"/>
                    </a:p>
                  </a:txBody>
                  <a:tcPr anchor="ctr"/>
                </a:tc>
                <a:tc>
                  <a:txBody>
                    <a:bodyPr/>
                    <a:lstStyle/>
                    <a:p>
                      <a:pPr algn="ctr"/>
                      <a:r>
                        <a:rPr lang="en-US" sz="4400" dirty="0" smtClean="0"/>
                        <a:t>15</a:t>
                      </a:r>
                      <a:endParaRPr lang="en-US" sz="4400" dirty="0"/>
                    </a:p>
                  </a:txBody>
                  <a:tcPr anchor="ctr"/>
                </a:tc>
              </a:tr>
              <a:tr h="1663484">
                <a:tc>
                  <a:txBody>
                    <a:bodyPr/>
                    <a:lstStyle/>
                    <a:p>
                      <a:pPr algn="ctr"/>
                      <a:r>
                        <a:rPr lang="en-US" sz="4400" dirty="0" smtClean="0"/>
                        <a:t>10</a:t>
                      </a:r>
                      <a:endParaRPr lang="en-US" sz="4400" dirty="0"/>
                    </a:p>
                  </a:txBody>
                  <a:tcPr anchor="ctr"/>
                </a:tc>
                <a:tc>
                  <a:txBody>
                    <a:bodyPr/>
                    <a:lstStyle/>
                    <a:p>
                      <a:pPr algn="ctr"/>
                      <a:r>
                        <a:rPr lang="en-US" sz="4400" dirty="0" smtClean="0"/>
                        <a:t>20</a:t>
                      </a:r>
                      <a:endParaRPr lang="en-US" sz="4400" dirty="0"/>
                    </a:p>
                  </a:txBody>
                  <a:tcPr anchor="ctr"/>
                </a:tc>
                <a:tc>
                  <a:txBody>
                    <a:bodyPr/>
                    <a:lstStyle/>
                    <a:p>
                      <a:pPr algn="ctr"/>
                      <a:r>
                        <a:rPr lang="en-US" sz="4400" dirty="0" smtClean="0"/>
                        <a:t>30</a:t>
                      </a:r>
                      <a:endParaRPr lang="en-US" sz="4400" dirty="0"/>
                    </a:p>
                  </a:txBody>
                  <a:tcPr anchor="ctr"/>
                </a:tc>
              </a:tr>
            </a:tbl>
          </a:graphicData>
        </a:graphic>
      </p:graphicFrame>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Rectangle 5"/>
          <p:cNvSpPr>
            <a:spLocks noChangeAspect="1"/>
          </p:cNvSpPr>
          <p:nvPr/>
        </p:nvSpPr>
        <p:spPr>
          <a:xfrm>
            <a:off x="6281058" y="769404"/>
            <a:ext cx="5486400" cy="5486400"/>
          </a:xfrm>
          <a:prstGeom prst="rect">
            <a:avLst/>
          </a:prstGeom>
          <a:blipFill dpi="0" rotWithShape="1">
            <a:blip r:embed="rId3">
              <a:alphaModFix amt="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http://bit.ly/uiTimingCheatsheet</a:t>
            </a:r>
          </a:p>
        </p:txBody>
      </p:sp>
    </p:spTree>
    <p:extLst>
      <p:ext uri="{BB962C8B-B14F-4D97-AF65-F5344CB8AC3E}">
        <p14:creationId xmlns:p14="http://schemas.microsoft.com/office/powerpoint/2010/main" val="3386031058"/>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Resources</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dirty="0"/>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008914" y="371244"/>
            <a:ext cx="5071594" cy="6863417"/>
          </a:xfrm>
          <a:prstGeom prst="rect">
            <a:avLst/>
          </a:prstGeom>
          <a:noFill/>
        </p:spPr>
        <p:txBody>
          <a:bodyPr wrap="square" rtlCol="0">
            <a:spAutoFit/>
          </a:bodyPr>
          <a:lstStyle/>
          <a:p>
            <a:pPr algn="r"/>
            <a:r>
              <a:rPr lang="en-US" sz="9600" dirty="0" smtClean="0"/>
              <a:t> </a:t>
            </a:r>
            <a:r>
              <a:rPr lang="en-US" sz="34400" dirty="0">
                <a:solidFill>
                  <a:schemeClr val="tx2">
                    <a:alpha val="25000"/>
                  </a:schemeClr>
                </a:solidFill>
                <a:latin typeface="FontAwesome" pitchFamily="2" charset="0"/>
              </a:rPr>
              <a:t></a:t>
            </a:r>
          </a:p>
          <a:p>
            <a:pPr algn="r"/>
            <a:endParaRPr lang="en-US" sz="9600" dirty="0">
              <a:solidFill>
                <a:schemeClr val="tx2">
                  <a:alpha val="25000"/>
                </a:schemeClr>
              </a:solidFill>
              <a:latin typeface="FontAwesome" pitchFamily="2" charset="0"/>
            </a:endParaRPr>
          </a:p>
        </p:txBody>
      </p:sp>
    </p:spTree>
    <p:extLst>
      <p:ext uri="{BB962C8B-B14F-4D97-AF65-F5344CB8AC3E}">
        <p14:creationId xmlns:p14="http://schemas.microsoft.com/office/powerpoint/2010/main" val="1127520632"/>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008914" y="371244"/>
            <a:ext cx="5071594" cy="6863417"/>
          </a:xfrm>
          <a:prstGeom prst="rect">
            <a:avLst/>
          </a:prstGeom>
          <a:noFill/>
        </p:spPr>
        <p:txBody>
          <a:bodyPr wrap="square" rtlCol="0">
            <a:spAutoFit/>
          </a:bodyPr>
          <a:lstStyle/>
          <a:p>
            <a:pPr algn="r"/>
            <a:r>
              <a:rPr lang="en-US" sz="9600" dirty="0" smtClean="0"/>
              <a:t> </a:t>
            </a:r>
            <a:r>
              <a:rPr lang="en-US" sz="34400" dirty="0">
                <a:solidFill>
                  <a:schemeClr val="tx2">
                    <a:alpha val="5000"/>
                  </a:schemeClr>
                </a:solidFill>
                <a:latin typeface="FontAwesome" pitchFamily="2" charset="0"/>
              </a:rPr>
              <a:t></a:t>
            </a:r>
          </a:p>
          <a:p>
            <a:pPr algn="r"/>
            <a:endParaRPr lang="en-US" sz="9600" dirty="0">
              <a:solidFill>
                <a:schemeClr val="tx2">
                  <a:alpha val="25000"/>
                </a:schemeClr>
              </a:solidFill>
              <a:latin typeface="FontAwesome" pitchFamily="2" charset="0"/>
            </a:endParaRPr>
          </a:p>
        </p:txBody>
      </p:sp>
      <p:pic>
        <p:nvPicPr>
          <p:cNvPr id="7" name="Content Placeholder 7">
            <a:hlinkClick r:id="rId3"/>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86099" y="338612"/>
            <a:ext cx="1585329" cy="2079951"/>
          </a:xfrm>
          <a:prstGeom prst="rect">
            <a:avLst/>
          </a:prstGeom>
        </p:spPr>
      </p:pic>
      <p:pic>
        <p:nvPicPr>
          <p:cNvPr id="8" name="Content Placeholder 8">
            <a:hlinkClick r:id="rId5"/>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367382" y="336438"/>
            <a:ext cx="1585329" cy="2079951"/>
          </a:xfrm>
          <a:prstGeom prst="rect">
            <a:avLst/>
          </a:prstGeom>
        </p:spPr>
      </p:pic>
      <p:pic>
        <p:nvPicPr>
          <p:cNvPr id="9" name="Content Placeholder 7">
            <a:hlinkClick r:id="rId7"/>
          </p:cNvPr>
          <p:cNvPicPr>
            <a:picLocks noChangeAspect="1"/>
          </p:cNvPicPr>
          <p:nvPr/>
        </p:nvPicPr>
        <p:blipFill rotWithShape="1">
          <a:blip r:embed="rId8">
            <a:extLst>
              <a:ext uri="{28A0092B-C50C-407E-A947-70E740481C1C}">
                <a14:useLocalDpi xmlns:a14="http://schemas.microsoft.com/office/drawing/2010/main" val="0"/>
              </a:ext>
            </a:extLst>
          </a:blip>
          <a:srcRect l="3486" r="3506"/>
          <a:stretch/>
        </p:blipFill>
        <p:spPr>
          <a:xfrm>
            <a:off x="7708892" y="334263"/>
            <a:ext cx="1574719" cy="2085102"/>
          </a:xfrm>
          <a:prstGeom prst="rect">
            <a:avLst/>
          </a:prstGeom>
        </p:spPr>
      </p:pic>
      <p:pic>
        <p:nvPicPr>
          <p:cNvPr id="10" name="Content Placeholder 10">
            <a:hlinkClick r:id="rId9"/>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9479563" y="332020"/>
            <a:ext cx="1598059" cy="2083847"/>
          </a:xfrm>
          <a:prstGeom prst="rect">
            <a:avLst/>
          </a:prstGeom>
        </p:spPr>
      </p:pic>
      <p:pic>
        <p:nvPicPr>
          <p:cNvPr id="5" name="Picture 4">
            <a:hlinkClick r:id="rId11"/>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4148665" y="338960"/>
            <a:ext cx="1582990" cy="2080145"/>
          </a:xfrm>
          <a:prstGeom prst="rect">
            <a:avLst/>
          </a:prstGeom>
        </p:spPr>
      </p:pic>
      <p:pic>
        <p:nvPicPr>
          <p:cNvPr id="11" name="Picture 10">
            <a:hlinkClick r:id="rId13"/>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5927609" y="336979"/>
            <a:ext cx="1585329" cy="2083219"/>
          </a:xfrm>
          <a:prstGeom prst="rect">
            <a:avLst/>
          </a:prstGeom>
        </p:spPr>
      </p:pic>
      <p:pic>
        <p:nvPicPr>
          <p:cNvPr id="16" name="Picture 15">
            <a:hlinkClick r:id="rId15"/>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1295397" y="3495635"/>
            <a:ext cx="4761905" cy="1238095"/>
          </a:xfrm>
          <a:prstGeom prst="rect">
            <a:avLst/>
          </a:prstGeom>
        </p:spPr>
      </p:pic>
      <p:pic>
        <p:nvPicPr>
          <p:cNvPr id="17" name="Picture 16">
            <a:hlinkClick r:id="rId17"/>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7565811" y="3119508"/>
            <a:ext cx="2582022" cy="2132750"/>
          </a:xfrm>
          <a:prstGeom prst="rect">
            <a:avLst/>
          </a:prstGeom>
        </p:spPr>
      </p:pic>
    </p:spTree>
    <p:extLst>
      <p:ext uri="{BB962C8B-B14F-4D97-AF65-F5344CB8AC3E}">
        <p14:creationId xmlns:p14="http://schemas.microsoft.com/office/powerpoint/2010/main" val="52437857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Bonus! - Tools</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008914" y="371244"/>
            <a:ext cx="5071594" cy="5386090"/>
          </a:xfrm>
          <a:prstGeom prst="rect">
            <a:avLst/>
          </a:prstGeom>
          <a:noFill/>
        </p:spPr>
        <p:txBody>
          <a:bodyPr wrap="square" rtlCol="0">
            <a:spAutoFit/>
          </a:bodyPr>
          <a:lstStyle/>
          <a:p>
            <a:pPr algn="r"/>
            <a:r>
              <a:rPr lang="en-US" sz="34400" dirty="0" smtClean="0">
                <a:solidFill>
                  <a:schemeClr val="tx2">
                    <a:alpha val="25000"/>
                  </a:schemeClr>
                </a:solidFill>
                <a:latin typeface="FontAwesome" pitchFamily="2" charset="0"/>
              </a:rPr>
              <a:t></a:t>
            </a:r>
            <a:endParaRPr lang="en-US" sz="9600" dirty="0">
              <a:solidFill>
                <a:schemeClr val="tx2">
                  <a:alpha val="25000"/>
                </a:schemeClr>
              </a:solidFill>
              <a:latin typeface="FontAwesome" pitchFamily="2" charset="0"/>
            </a:endParaRPr>
          </a:p>
        </p:txBody>
      </p:sp>
    </p:spTree>
    <p:extLst>
      <p:ext uri="{BB962C8B-B14F-4D97-AF65-F5344CB8AC3E}">
        <p14:creationId xmlns:p14="http://schemas.microsoft.com/office/powerpoint/2010/main" val="1554695253"/>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Questions?</a:t>
            </a:r>
            <a:endParaRPr lang="en-US" dirty="0"/>
          </a:p>
        </p:txBody>
      </p:sp>
      <p:sp>
        <p:nvSpPr>
          <p:cNvPr id="3" name="Subtitle 2"/>
          <p:cNvSpPr>
            <a:spLocks noGrp="1"/>
          </p:cNvSpPr>
          <p:nvPr>
            <p:ph type="subTitle" idx="1"/>
          </p:nvPr>
        </p:nvSpPr>
        <p:spPr>
          <a:xfrm rot="21420000">
            <a:off x="993723" y="3504930"/>
            <a:ext cx="9755187" cy="957745"/>
          </a:xfrm>
        </p:spPr>
        <p:txBody>
          <a:bodyPr/>
          <a:lstStyle/>
          <a:p>
            <a:pPr>
              <a:lnSpc>
                <a:spcPct val="100000"/>
              </a:lnSpc>
              <a:spcBef>
                <a:spcPts val="600"/>
              </a:spcBef>
            </a:pPr>
            <a:r>
              <a:rPr lang="en-US" dirty="0">
                <a:solidFill>
                  <a:schemeClr val="accent1"/>
                </a:solidFill>
              </a:rPr>
              <a:t>Full Stack Web </a:t>
            </a:r>
            <a:r>
              <a:rPr lang="en-US" dirty="0" smtClean="0">
                <a:solidFill>
                  <a:schemeClr val="accent1"/>
                </a:solidFill>
              </a:rPr>
              <a:t>Performance</a:t>
            </a:r>
            <a:r>
              <a:rPr lang="en-US" dirty="0" smtClean="0"/>
              <a:t> Nik Molnar</a:t>
            </a:r>
            <a:br>
              <a:rPr lang="en-US" dirty="0" smtClean="0"/>
            </a:br>
            <a:r>
              <a:rPr lang="en-US" sz="1600" dirty="0" smtClean="0">
                <a:solidFill>
                  <a:srgbClr val="C00000"/>
                </a:solidFill>
                <a:latin typeface="FontAwesome" pitchFamily="2" charset="0"/>
              </a:rPr>
              <a:t>  </a:t>
            </a:r>
            <a:r>
              <a:rPr lang="en-US" sz="1600" dirty="0" smtClean="0">
                <a:latin typeface="FontAwesome" pitchFamily="2" charset="0"/>
              </a:rPr>
              <a:t> </a:t>
            </a:r>
            <a:r>
              <a:rPr lang="en-US" sz="1600" dirty="0" smtClean="0"/>
              <a:t>nikmd23</a:t>
            </a:r>
          </a:p>
          <a:p>
            <a:endParaRPr lang="en-US" dirty="0"/>
          </a:p>
        </p:txBody>
      </p:sp>
      <p:sp>
        <p:nvSpPr>
          <p:cNvPr id="4" name="Rectangle 3"/>
          <p:cNvSpPr/>
          <p:nvPr/>
        </p:nvSpPr>
        <p:spPr>
          <a:xfrm>
            <a:off x="4184822" y="5099222"/>
            <a:ext cx="584886" cy="5436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p:cNvGrpSpPr/>
          <p:nvPr/>
        </p:nvGrpSpPr>
        <p:grpSpPr>
          <a:xfrm rot="21428941">
            <a:off x="897281" y="1167719"/>
            <a:ext cx="2962805" cy="2960359"/>
            <a:chOff x="825491" y="1516654"/>
            <a:chExt cx="2962805" cy="2960359"/>
          </a:xfrm>
        </p:grpSpPr>
        <p:pic>
          <p:nvPicPr>
            <p:cNvPr id="5" name="Picture 4"/>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825491" y="1516654"/>
              <a:ext cx="2960359" cy="2960359"/>
            </a:xfrm>
            <a:prstGeom prst="rect">
              <a:avLst/>
            </a:prstGeom>
            <a:effectLst>
              <a:innerShdw blurRad="63500" dist="50800" dir="16200000">
                <a:prstClr val="black">
                  <a:alpha val="50000"/>
                </a:prstClr>
              </a:innerShdw>
            </a:effectLst>
          </p:spPr>
        </p:pic>
        <p:sp>
          <p:nvSpPr>
            <p:cNvPr id="9" name="TextBox 8"/>
            <p:cNvSpPr txBox="1"/>
            <p:nvPr/>
          </p:nvSpPr>
          <p:spPr>
            <a:xfrm>
              <a:off x="827937" y="4150914"/>
              <a:ext cx="2960359" cy="261610"/>
            </a:xfrm>
            <a:prstGeom prst="rect">
              <a:avLst/>
            </a:prstGeom>
            <a:noFill/>
          </p:spPr>
          <p:txBody>
            <a:bodyPr wrap="square" rtlCol="0">
              <a:spAutoFit/>
            </a:bodyPr>
            <a:lstStyle/>
            <a:p>
              <a:pPr algn="ctr"/>
              <a:r>
                <a:rPr lang="en-US" sz="1100" dirty="0">
                  <a:latin typeface="Verdana" panose="020B0604030504040204" pitchFamily="34" charset="0"/>
                  <a:ea typeface="Verdana" panose="020B0604030504040204" pitchFamily="34" charset="0"/>
                  <a:cs typeface="Verdana" panose="020B0604030504040204" pitchFamily="34" charset="0"/>
                  <a:hlinkClick r:id="rId4"/>
                </a:rPr>
                <a:t>http://bit.ly/full-stack-web-perf</a:t>
              </a:r>
              <a:endParaRPr lang="en-US" sz="1100" dirty="0">
                <a:latin typeface="Verdana" panose="020B0604030504040204" pitchFamily="34" charset="0"/>
                <a:ea typeface="Verdana" panose="020B0604030504040204" pitchFamily="34" charset="0"/>
                <a:cs typeface="Verdana" panose="020B0604030504040204" pitchFamily="34" charset="0"/>
              </a:endParaRPr>
            </a:p>
          </p:txBody>
        </p:sp>
      </p:grpSp>
    </p:spTree>
    <p:extLst>
      <p:ext uri="{BB962C8B-B14F-4D97-AF65-F5344CB8AC3E}">
        <p14:creationId xmlns:p14="http://schemas.microsoft.com/office/powerpoint/2010/main" val="423722112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graphicFrame>
        <p:nvGraphicFramePr>
          <p:cNvPr id="7" name="Diagram 6"/>
          <p:cNvGraphicFramePr/>
          <p:nvPr>
            <p:extLst>
              <p:ext uri="{D42A27DB-BD31-4B8C-83A1-F6EECF244321}">
                <p14:modId xmlns:p14="http://schemas.microsoft.com/office/powerpoint/2010/main" val="3068977974"/>
              </p:ext>
            </p:extLst>
          </p:nvPr>
        </p:nvGraphicFramePr>
        <p:xfrm>
          <a:off x="3454077" y="1002250"/>
          <a:ext cx="5029200" cy="41031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TextBox 7"/>
          <p:cNvSpPr txBox="1"/>
          <p:nvPr/>
        </p:nvSpPr>
        <p:spPr>
          <a:xfrm>
            <a:off x="2144563" y="4598020"/>
            <a:ext cx="1680210" cy="369332"/>
          </a:xfrm>
          <a:prstGeom prst="rect">
            <a:avLst/>
          </a:prstGeom>
          <a:noFill/>
        </p:spPr>
        <p:txBody>
          <a:bodyPr wrap="square" rtlCol="0">
            <a:spAutoFit/>
          </a:bodyPr>
          <a:lstStyle/>
          <a:p>
            <a:r>
              <a:rPr lang="en-US" dirty="0" smtClean="0">
                <a:solidFill>
                  <a:schemeClr val="tx2"/>
                </a:solidFill>
              </a:rPr>
              <a:t>physiological</a:t>
            </a:r>
            <a:endParaRPr lang="en-US" dirty="0">
              <a:solidFill>
                <a:schemeClr val="tx2"/>
              </a:solidFill>
            </a:endParaRPr>
          </a:p>
        </p:txBody>
      </p:sp>
      <p:sp>
        <p:nvSpPr>
          <p:cNvPr id="9" name="TextBox 8"/>
          <p:cNvSpPr txBox="1"/>
          <p:nvPr/>
        </p:nvSpPr>
        <p:spPr>
          <a:xfrm>
            <a:off x="3429080" y="3657600"/>
            <a:ext cx="838200" cy="369332"/>
          </a:xfrm>
          <a:prstGeom prst="rect">
            <a:avLst/>
          </a:prstGeom>
          <a:noFill/>
        </p:spPr>
        <p:txBody>
          <a:bodyPr wrap="square" rtlCol="0">
            <a:spAutoFit/>
          </a:bodyPr>
          <a:lstStyle/>
          <a:p>
            <a:r>
              <a:rPr lang="en-US" dirty="0" smtClean="0">
                <a:solidFill>
                  <a:schemeClr val="tx2"/>
                </a:solidFill>
              </a:rPr>
              <a:t>safety</a:t>
            </a:r>
            <a:endParaRPr lang="en-US" dirty="0">
              <a:solidFill>
                <a:schemeClr val="tx2"/>
              </a:solidFill>
            </a:endParaRPr>
          </a:p>
        </p:txBody>
      </p:sp>
      <p:sp>
        <p:nvSpPr>
          <p:cNvPr id="10" name="TextBox 9"/>
          <p:cNvSpPr txBox="1"/>
          <p:nvPr/>
        </p:nvSpPr>
        <p:spPr>
          <a:xfrm>
            <a:off x="3560719" y="2831068"/>
            <a:ext cx="1219200" cy="369332"/>
          </a:xfrm>
          <a:prstGeom prst="rect">
            <a:avLst/>
          </a:prstGeom>
          <a:noFill/>
        </p:spPr>
        <p:txBody>
          <a:bodyPr wrap="square" rtlCol="0">
            <a:spAutoFit/>
          </a:bodyPr>
          <a:lstStyle/>
          <a:p>
            <a:r>
              <a:rPr lang="en-US" dirty="0" smtClean="0">
                <a:solidFill>
                  <a:schemeClr val="tx2"/>
                </a:solidFill>
              </a:rPr>
              <a:t>belonging</a:t>
            </a:r>
            <a:endParaRPr lang="en-US" dirty="0">
              <a:solidFill>
                <a:schemeClr val="tx2"/>
              </a:solidFill>
            </a:endParaRPr>
          </a:p>
        </p:txBody>
      </p:sp>
      <p:sp>
        <p:nvSpPr>
          <p:cNvPr id="11" name="TextBox 10"/>
          <p:cNvSpPr txBox="1"/>
          <p:nvPr/>
        </p:nvSpPr>
        <p:spPr>
          <a:xfrm>
            <a:off x="4312455" y="1981200"/>
            <a:ext cx="990600" cy="369332"/>
          </a:xfrm>
          <a:prstGeom prst="rect">
            <a:avLst/>
          </a:prstGeom>
          <a:noFill/>
        </p:spPr>
        <p:txBody>
          <a:bodyPr wrap="square" rtlCol="0">
            <a:spAutoFit/>
          </a:bodyPr>
          <a:lstStyle/>
          <a:p>
            <a:r>
              <a:rPr lang="en-US" dirty="0" smtClean="0">
                <a:solidFill>
                  <a:schemeClr val="tx2"/>
                </a:solidFill>
              </a:rPr>
              <a:t>esteem</a:t>
            </a:r>
            <a:endParaRPr lang="en-US" dirty="0">
              <a:solidFill>
                <a:schemeClr val="tx2"/>
              </a:solidFill>
            </a:endParaRPr>
          </a:p>
        </p:txBody>
      </p:sp>
      <p:sp>
        <p:nvSpPr>
          <p:cNvPr id="12" name="TextBox 11"/>
          <p:cNvSpPr txBox="1"/>
          <p:nvPr/>
        </p:nvSpPr>
        <p:spPr>
          <a:xfrm>
            <a:off x="3839626" y="1219200"/>
            <a:ext cx="1828800" cy="369332"/>
          </a:xfrm>
          <a:prstGeom prst="rect">
            <a:avLst/>
          </a:prstGeom>
          <a:noFill/>
        </p:spPr>
        <p:txBody>
          <a:bodyPr wrap="square" rtlCol="0">
            <a:spAutoFit/>
          </a:bodyPr>
          <a:lstStyle/>
          <a:p>
            <a:r>
              <a:rPr lang="en-US" dirty="0" smtClean="0">
                <a:solidFill>
                  <a:schemeClr val="tx2"/>
                </a:solidFill>
              </a:rPr>
              <a:t>self-actualization</a:t>
            </a:r>
            <a:endParaRPr lang="en-US" dirty="0">
              <a:solidFill>
                <a:schemeClr val="tx2"/>
              </a:solidFill>
            </a:endParaRPr>
          </a:p>
        </p:txBody>
      </p:sp>
      <p:sp>
        <p:nvSpPr>
          <p:cNvPr id="13" name="TextBox 12"/>
          <p:cNvSpPr txBox="1"/>
          <p:nvPr/>
        </p:nvSpPr>
        <p:spPr>
          <a:xfrm>
            <a:off x="8044159" y="4598020"/>
            <a:ext cx="1468792" cy="369332"/>
          </a:xfrm>
          <a:prstGeom prst="rect">
            <a:avLst/>
          </a:prstGeom>
          <a:noFill/>
        </p:spPr>
        <p:txBody>
          <a:bodyPr wrap="square" rtlCol="0">
            <a:spAutoFit/>
          </a:bodyPr>
          <a:lstStyle/>
          <a:p>
            <a:pPr algn="r"/>
            <a:r>
              <a:rPr lang="en-US" dirty="0" smtClean="0">
                <a:solidFill>
                  <a:schemeClr val="tx2"/>
                </a:solidFill>
              </a:rPr>
              <a:t>functional</a:t>
            </a:r>
            <a:endParaRPr lang="en-US" dirty="0">
              <a:solidFill>
                <a:schemeClr val="tx2"/>
              </a:solidFill>
            </a:endParaRPr>
          </a:p>
        </p:txBody>
      </p:sp>
      <p:sp>
        <p:nvSpPr>
          <p:cNvPr id="14" name="TextBox 13"/>
          <p:cNvSpPr txBox="1"/>
          <p:nvPr/>
        </p:nvSpPr>
        <p:spPr>
          <a:xfrm>
            <a:off x="7641306" y="3657600"/>
            <a:ext cx="1066800" cy="369332"/>
          </a:xfrm>
          <a:prstGeom prst="rect">
            <a:avLst/>
          </a:prstGeom>
          <a:noFill/>
        </p:spPr>
        <p:txBody>
          <a:bodyPr wrap="square" rtlCol="0">
            <a:spAutoFit/>
          </a:bodyPr>
          <a:lstStyle/>
          <a:p>
            <a:pPr algn="r"/>
            <a:r>
              <a:rPr lang="en-US" dirty="0" smtClean="0">
                <a:solidFill>
                  <a:schemeClr val="tx2"/>
                </a:solidFill>
              </a:rPr>
              <a:t>reliable</a:t>
            </a:r>
            <a:endParaRPr lang="en-US" dirty="0">
              <a:solidFill>
                <a:schemeClr val="tx2"/>
              </a:solidFill>
            </a:endParaRPr>
          </a:p>
        </p:txBody>
      </p:sp>
      <p:sp>
        <p:nvSpPr>
          <p:cNvPr id="15" name="TextBox 14"/>
          <p:cNvSpPr txBox="1"/>
          <p:nvPr/>
        </p:nvSpPr>
        <p:spPr>
          <a:xfrm>
            <a:off x="6889958" y="2831068"/>
            <a:ext cx="1219200" cy="369332"/>
          </a:xfrm>
          <a:prstGeom prst="rect">
            <a:avLst/>
          </a:prstGeom>
          <a:noFill/>
        </p:spPr>
        <p:txBody>
          <a:bodyPr wrap="square" rtlCol="0">
            <a:spAutoFit/>
          </a:bodyPr>
          <a:lstStyle/>
          <a:p>
            <a:pPr algn="r"/>
            <a:r>
              <a:rPr lang="en-US" dirty="0" smtClean="0">
                <a:solidFill>
                  <a:schemeClr val="tx2"/>
                </a:solidFill>
              </a:rPr>
              <a:t>usable</a:t>
            </a:r>
            <a:endParaRPr lang="en-US" dirty="0">
              <a:solidFill>
                <a:schemeClr val="tx2"/>
              </a:solidFill>
            </a:endParaRPr>
          </a:p>
        </p:txBody>
      </p:sp>
      <p:sp>
        <p:nvSpPr>
          <p:cNvPr id="16" name="TextBox 15"/>
          <p:cNvSpPr txBox="1"/>
          <p:nvPr/>
        </p:nvSpPr>
        <p:spPr>
          <a:xfrm>
            <a:off x="6559654" y="1981200"/>
            <a:ext cx="1524000" cy="369332"/>
          </a:xfrm>
          <a:prstGeom prst="rect">
            <a:avLst/>
          </a:prstGeom>
          <a:noFill/>
        </p:spPr>
        <p:txBody>
          <a:bodyPr wrap="square" rtlCol="0">
            <a:spAutoFit/>
          </a:bodyPr>
          <a:lstStyle/>
          <a:p>
            <a:pPr algn="r"/>
            <a:r>
              <a:rPr lang="en-US" dirty="0" smtClean="0">
                <a:solidFill>
                  <a:schemeClr val="tx2"/>
                </a:solidFill>
              </a:rPr>
              <a:t>“</a:t>
            </a:r>
            <a:r>
              <a:rPr lang="en-US" dirty="0" err="1" smtClean="0">
                <a:solidFill>
                  <a:schemeClr val="tx2"/>
                </a:solidFill>
              </a:rPr>
              <a:t>performant</a:t>
            </a:r>
            <a:r>
              <a:rPr lang="en-US" dirty="0" smtClean="0">
                <a:solidFill>
                  <a:schemeClr val="tx2"/>
                </a:solidFill>
              </a:rPr>
              <a:t>”</a:t>
            </a:r>
            <a:endParaRPr lang="en-US" dirty="0">
              <a:solidFill>
                <a:schemeClr val="tx2"/>
              </a:solidFill>
            </a:endParaRPr>
          </a:p>
        </p:txBody>
      </p:sp>
      <p:sp>
        <p:nvSpPr>
          <p:cNvPr id="17" name="TextBox 16"/>
          <p:cNvSpPr txBox="1"/>
          <p:nvPr/>
        </p:nvSpPr>
        <p:spPr>
          <a:xfrm>
            <a:off x="6083022" y="1219200"/>
            <a:ext cx="1524000" cy="369332"/>
          </a:xfrm>
          <a:prstGeom prst="rect">
            <a:avLst/>
          </a:prstGeom>
          <a:noFill/>
        </p:spPr>
        <p:txBody>
          <a:bodyPr wrap="square" rtlCol="0">
            <a:spAutoFit/>
          </a:bodyPr>
          <a:lstStyle/>
          <a:p>
            <a:pPr algn="r"/>
            <a:r>
              <a:rPr lang="en-US" dirty="0" smtClean="0">
                <a:solidFill>
                  <a:schemeClr val="tx2"/>
                </a:solidFill>
              </a:rPr>
              <a:t>pleasurable</a:t>
            </a:r>
            <a:endParaRPr lang="en-US" dirty="0">
              <a:solidFill>
                <a:schemeClr val="tx2"/>
              </a:solidFill>
            </a:endParaRPr>
          </a:p>
        </p:txBody>
      </p:sp>
      <p:sp>
        <p:nvSpPr>
          <p:cNvPr id="18" name="TextBox 17"/>
          <p:cNvSpPr txBox="1"/>
          <p:nvPr/>
        </p:nvSpPr>
        <p:spPr>
          <a:xfrm rot="16200000">
            <a:off x="206655" y="2784902"/>
            <a:ext cx="1828800" cy="461665"/>
          </a:xfrm>
          <a:prstGeom prst="rect">
            <a:avLst/>
          </a:prstGeom>
          <a:noFill/>
        </p:spPr>
        <p:txBody>
          <a:bodyPr wrap="square" rtlCol="0">
            <a:spAutoFit/>
          </a:bodyPr>
          <a:lstStyle/>
          <a:p>
            <a:pPr algn="ctr"/>
            <a:r>
              <a:rPr lang="en-US" sz="2400" dirty="0">
                <a:solidFill>
                  <a:schemeClr val="tx1">
                    <a:lumMod val="75000"/>
                    <a:lumOff val="25000"/>
                  </a:schemeClr>
                </a:solidFill>
                <a:latin typeface="+mj-lt"/>
              </a:rPr>
              <a:t>h</a:t>
            </a:r>
            <a:r>
              <a:rPr lang="en-US" sz="2400" dirty="0" smtClean="0">
                <a:solidFill>
                  <a:schemeClr val="tx1">
                    <a:lumMod val="75000"/>
                    <a:lumOff val="25000"/>
                  </a:schemeClr>
                </a:solidFill>
                <a:latin typeface="+mj-lt"/>
              </a:rPr>
              <a:t>umans</a:t>
            </a:r>
            <a:endParaRPr lang="en-US" sz="2800" dirty="0">
              <a:solidFill>
                <a:schemeClr val="tx1">
                  <a:lumMod val="75000"/>
                  <a:lumOff val="25000"/>
                </a:schemeClr>
              </a:solidFill>
              <a:latin typeface="+mj-lt"/>
            </a:endParaRPr>
          </a:p>
        </p:txBody>
      </p:sp>
      <p:sp>
        <p:nvSpPr>
          <p:cNvPr id="19" name="TextBox 18"/>
          <p:cNvSpPr txBox="1"/>
          <p:nvPr/>
        </p:nvSpPr>
        <p:spPr>
          <a:xfrm rot="5400000">
            <a:off x="9638246" y="2784102"/>
            <a:ext cx="1828800" cy="461665"/>
          </a:xfrm>
          <a:prstGeom prst="rect">
            <a:avLst/>
          </a:prstGeom>
          <a:noFill/>
        </p:spPr>
        <p:txBody>
          <a:bodyPr wrap="square" rtlCol="0">
            <a:spAutoFit/>
          </a:bodyPr>
          <a:lstStyle/>
          <a:p>
            <a:pPr algn="ctr"/>
            <a:r>
              <a:rPr lang="en-US" sz="2400" dirty="0">
                <a:latin typeface="+mj-lt"/>
              </a:rPr>
              <a:t>u</a:t>
            </a:r>
            <a:r>
              <a:rPr lang="en-US" sz="2400" dirty="0" smtClean="0">
                <a:latin typeface="+mj-lt"/>
              </a:rPr>
              <a:t>sers</a:t>
            </a:r>
            <a:endParaRPr lang="en-US" sz="2400" dirty="0">
              <a:latin typeface="+mj-lt"/>
            </a:endParaRPr>
          </a:p>
        </p:txBody>
      </p:sp>
      <p:sp>
        <p:nvSpPr>
          <p:cNvPr id="21" name="Left Brace 20"/>
          <p:cNvSpPr/>
          <p:nvPr/>
        </p:nvSpPr>
        <p:spPr>
          <a:xfrm rot="10800000">
            <a:off x="9799169" y="978931"/>
            <a:ext cx="532629" cy="4078467"/>
          </a:xfrm>
          <a:prstGeom prst="leftBrace">
            <a:avLst/>
          </a:prstGeom>
          <a:ln w="19050"/>
        </p:spPr>
        <p:style>
          <a:lnRef idx="1">
            <a:schemeClr val="accent1"/>
          </a:lnRef>
          <a:fillRef idx="0">
            <a:schemeClr val="accent1"/>
          </a:fillRef>
          <a:effectRef idx="0">
            <a:schemeClr val="accent1"/>
          </a:effectRef>
          <a:fontRef idx="minor">
            <a:schemeClr val="tx1"/>
          </a:fontRef>
        </p:style>
        <p:txBody>
          <a:bodyPr vert="vert270" rtlCol="0" anchor="ctr"/>
          <a:lstStyle/>
          <a:p>
            <a:pPr algn="ctr"/>
            <a:endParaRPr lang="en-US" dirty="0"/>
          </a:p>
        </p:txBody>
      </p:sp>
      <p:sp>
        <p:nvSpPr>
          <p:cNvPr id="22" name="Left Brace 21"/>
          <p:cNvSpPr/>
          <p:nvPr/>
        </p:nvSpPr>
        <p:spPr>
          <a:xfrm>
            <a:off x="1338817" y="978931"/>
            <a:ext cx="532629" cy="4078467"/>
          </a:xfrm>
          <a:prstGeom prst="leftBrace">
            <a:avLst/>
          </a:prstGeom>
          <a:ln w="19050"/>
        </p:spPr>
        <p:style>
          <a:lnRef idx="1">
            <a:schemeClr val="accent1"/>
          </a:lnRef>
          <a:fillRef idx="0">
            <a:schemeClr val="accent1"/>
          </a:fillRef>
          <a:effectRef idx="0">
            <a:schemeClr val="accent1"/>
          </a:effectRef>
          <a:fontRef idx="minor">
            <a:schemeClr val="tx1"/>
          </a:fontRef>
        </p:style>
        <p:txBody>
          <a:bodyPr vert="vert270" rtlCol="0" anchor="ctr"/>
          <a:lstStyle/>
          <a:p>
            <a:pPr algn="ctr"/>
            <a:endParaRPr lang="en-US" dirty="0"/>
          </a:p>
        </p:txBody>
      </p:sp>
      <p:sp>
        <p:nvSpPr>
          <p:cNvPr id="23" name="TextBox 22"/>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http://bit.ly/userNeedsHierarchy</a:t>
            </a:r>
          </a:p>
        </p:txBody>
      </p:sp>
    </p:spTree>
    <p:extLst>
      <p:ext uri="{BB962C8B-B14F-4D97-AF65-F5344CB8AC3E}">
        <p14:creationId xmlns:p14="http://schemas.microsoft.com/office/powerpoint/2010/main" val="188696497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7943850" y="371244"/>
            <a:ext cx="3136658"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sp>
        <p:nvSpPr>
          <p:cNvPr id="7" name="TextBox 6"/>
          <p:cNvSpPr txBox="1"/>
          <p:nvPr/>
        </p:nvSpPr>
        <p:spPr>
          <a:xfrm>
            <a:off x="0" y="6453887"/>
            <a:ext cx="1800225" cy="184666"/>
          </a:xfrm>
          <a:prstGeom prst="rect">
            <a:avLst/>
          </a:prstGeom>
          <a:noFill/>
        </p:spPr>
        <p:txBody>
          <a:bodyPr wrap="square" rtlCol="0" anchor="b" anchorCtr="0">
            <a:spAutoFit/>
          </a:bodyPr>
          <a:lstStyle/>
          <a:p>
            <a:r>
              <a:rPr lang="en-US" sz="600" dirty="0" smtClean="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a:t>
            </a:r>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://bit.ly/responseTimes</a:t>
            </a:r>
          </a:p>
        </p:txBody>
      </p:sp>
      <p:pic>
        <p:nvPicPr>
          <p:cNvPr id="2" name="Forgetting Sarah Marshall (6_11) Movie CLIP - The Less You Do, the More You Do (2008) HD">
            <a:hlinkClick r:id="" action="ppaction://media"/>
          </p:cNvPr>
          <p:cNvPicPr>
            <a:picLocks noChangeAspect="1"/>
          </p:cNvPicPr>
          <p:nvPr>
            <a:videoFile r:link="rId1"/>
            <p:extLst>
              <p:ext uri="{DAA4B4D4-6D71-4841-9C94-3DE7FCFB9230}">
                <p14:media xmlns:p14="http://schemas.microsoft.com/office/powerpoint/2010/main" r:embed="rId2">
                  <p14:trim st="2829" end="30813"/>
                </p14:media>
              </p:ext>
            </p:extLst>
          </p:nvPr>
        </p:nvPicPr>
        <p:blipFill>
          <a:blip r:embed="rId5"/>
          <a:stretch>
            <a:fillRect/>
          </a:stretch>
        </p:blipFill>
        <p:spPr>
          <a:xfrm>
            <a:off x="-1" y="25400"/>
            <a:ext cx="12192001" cy="6858000"/>
          </a:xfrm>
          <a:prstGeom prst="rect">
            <a:avLst/>
          </a:prstGeom>
        </p:spPr>
      </p:pic>
    </p:spTree>
    <p:extLst>
      <p:ext uri="{BB962C8B-B14F-4D97-AF65-F5344CB8AC3E}">
        <p14:creationId xmlns:p14="http://schemas.microsoft.com/office/powerpoint/2010/main" val="256529443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100000">
                <p:cTn id="7" fill="hold" display="0">
                  <p:stCondLst>
                    <p:cond delay="indefinite"/>
                  </p:stCondLst>
                </p:cTn>
                <p:tgtEl>
                  <p:spTgt spid="2"/>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Attack Plan</a:t>
            </a:r>
            <a:endParaRPr lang="en-US" dirty="0"/>
          </a:p>
        </p:txBody>
      </p:sp>
      <p:sp>
        <p:nvSpPr>
          <p:cNvPr id="3" name="Content Placeholder 2"/>
          <p:cNvSpPr>
            <a:spLocks noGrp="1"/>
          </p:cNvSpPr>
          <p:nvPr>
            <p:ph sz="quarter" idx="13"/>
          </p:nvPr>
        </p:nvSpPr>
        <p:spPr>
          <a:xfrm>
            <a:off x="685801" y="3066697"/>
            <a:ext cx="10888248" cy="2470503"/>
          </a:xfrm>
        </p:spPr>
        <p:txBody>
          <a:bodyPr numCol="2">
            <a:noAutofit/>
          </a:bodyPr>
          <a:lstStyle/>
          <a:p>
            <a:pPr marL="457200" indent="-457200">
              <a:lnSpc>
                <a:spcPct val="200000"/>
              </a:lnSpc>
              <a:buFont typeface="+mj-lt"/>
              <a:buAutoNum type="arabicPeriod"/>
            </a:pPr>
            <a:r>
              <a:rPr lang="en-US" sz="3200" dirty="0" smtClean="0"/>
              <a:t>measurable </a:t>
            </a:r>
            <a:r>
              <a:rPr lang="en-US" sz="3200" dirty="0"/>
              <a:t>improvements</a:t>
            </a:r>
          </a:p>
          <a:p>
            <a:pPr marL="457200" indent="-457200">
              <a:lnSpc>
                <a:spcPct val="200000"/>
              </a:lnSpc>
              <a:buFont typeface="+mj-lt"/>
              <a:buAutoNum type="arabicPeriod"/>
            </a:pPr>
            <a:r>
              <a:rPr lang="en-US" sz="3200" dirty="0" smtClean="0"/>
              <a:t> platform </a:t>
            </a:r>
            <a:r>
              <a:rPr lang="en-US" sz="3200" dirty="0"/>
              <a:t>stability</a:t>
            </a:r>
          </a:p>
          <a:p>
            <a:pPr marL="457200" indent="-457200">
              <a:lnSpc>
                <a:spcPct val="200000"/>
              </a:lnSpc>
              <a:buFont typeface="+mj-lt"/>
              <a:buAutoNum type="arabicPeriod"/>
            </a:pPr>
            <a:r>
              <a:rPr lang="en-US" sz="3200" dirty="0" smtClean="0"/>
              <a:t> environment neutrality</a:t>
            </a:r>
            <a:endParaRPr lang="en-US" sz="3200" dirty="0"/>
          </a:p>
          <a:p>
            <a:pPr marL="457200" indent="-457200">
              <a:lnSpc>
                <a:spcPct val="200000"/>
              </a:lnSpc>
              <a:buFont typeface="+mj-lt"/>
              <a:buAutoNum type="arabicPeriod"/>
            </a:pPr>
            <a:endParaRPr lang="en-US" sz="3200" dirty="0"/>
          </a:p>
          <a:p>
            <a:pPr marL="457200" indent="-457200">
              <a:lnSpc>
                <a:spcPct val="200000"/>
              </a:lnSpc>
              <a:buFont typeface="+mj-lt"/>
              <a:buAutoNum type="arabicPeriod"/>
            </a:pPr>
            <a:r>
              <a:rPr lang="en-US" sz="3200" dirty="0" smtClean="0"/>
              <a:t> scenario focused</a:t>
            </a:r>
          </a:p>
          <a:p>
            <a:pPr marL="457200" indent="-457200">
              <a:lnSpc>
                <a:spcPct val="200000"/>
              </a:lnSpc>
              <a:buFont typeface="+mj-lt"/>
              <a:buAutoNum type="arabicPeriod"/>
            </a:pPr>
            <a:r>
              <a:rPr lang="en-US" sz="3200" dirty="0" smtClean="0"/>
              <a:t> Preset goals</a:t>
            </a:r>
          </a:p>
          <a:p>
            <a:pPr marL="457200" indent="-457200">
              <a:lnSpc>
                <a:spcPct val="200000"/>
              </a:lnSpc>
              <a:buFont typeface="+mj-lt"/>
              <a:buAutoNum type="arabicPeriod"/>
            </a:pPr>
            <a:r>
              <a:rPr lang="en-US" sz="3200" dirty="0"/>
              <a:t> descending granularity</a:t>
            </a:r>
          </a:p>
          <a:p>
            <a:pPr marL="457200" indent="-457200">
              <a:lnSpc>
                <a:spcPct val="200000"/>
              </a:lnSpc>
              <a:buFont typeface="+mj-lt"/>
              <a:buAutoNum type="arabicPeriod"/>
            </a:pPr>
            <a:endParaRPr lang="en-US" sz="3200"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9" name="TextBox 8"/>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spTree>
    <p:extLst>
      <p:ext uri="{BB962C8B-B14F-4D97-AF65-F5344CB8AC3E}">
        <p14:creationId xmlns:p14="http://schemas.microsoft.com/office/powerpoint/2010/main" val="173794218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NETWORK</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354147" y="371244"/>
            <a:ext cx="4726361" cy="5386090"/>
          </a:xfrm>
          <a:prstGeom prst="rect">
            <a:avLst/>
          </a:prstGeom>
          <a:noFill/>
        </p:spPr>
        <p:txBody>
          <a:bodyPr wrap="square" rtlCol="0">
            <a:spAutoFit/>
          </a:bodyPr>
          <a:lstStyle/>
          <a:p>
            <a:pPr algn="r"/>
            <a:r>
              <a:rPr lang="en-US" sz="34400" dirty="0">
                <a:solidFill>
                  <a:schemeClr val="tx2">
                    <a:alpha val="25000"/>
                  </a:schemeClr>
                </a:solidFill>
                <a:latin typeface="FontAwesome" pitchFamily="2" charset="0"/>
              </a:rPr>
              <a:t></a:t>
            </a:r>
            <a:endParaRPr lang="en-US" sz="34400" dirty="0">
              <a:solidFill>
                <a:schemeClr val="tx2">
                  <a:alpha val="25000"/>
                </a:schemeClr>
              </a:solidFill>
            </a:endParaRPr>
          </a:p>
        </p:txBody>
      </p:sp>
    </p:spTree>
    <p:extLst>
      <p:ext uri="{BB962C8B-B14F-4D97-AF65-F5344CB8AC3E}">
        <p14:creationId xmlns:p14="http://schemas.microsoft.com/office/powerpoint/2010/main" val="181427476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&lt;script </a:t>
            </a:r>
            <a:r>
              <a:rPr lang="en-US" dirty="0" err="1" smtClean="0"/>
              <a:t>async</a:t>
            </a:r>
            <a:r>
              <a:rPr lang="en-US" dirty="0" smtClean="0"/>
              <a:t>&gt; + &lt;</a:t>
            </a:r>
            <a:r>
              <a:rPr lang="en-US" dirty="0" err="1" smtClean="0"/>
              <a:t>img</a:t>
            </a:r>
            <a:r>
              <a:rPr lang="en-US" dirty="0" smtClean="0"/>
              <a:t> </a:t>
            </a:r>
            <a:r>
              <a:rPr lang="en-US" dirty="0" err="1" smtClean="0"/>
              <a:t>lazyload</a:t>
            </a:r>
            <a:r>
              <a:rPr lang="en-US" dirty="0" smtClean="0"/>
              <a:t>&gt;</a:t>
            </a:r>
            <a:endParaRPr lang="en-US" dirty="0"/>
          </a:p>
        </p:txBody>
      </p:sp>
      <p:sp>
        <p:nvSpPr>
          <p:cNvPr id="3" name="Content Placeholder 2"/>
          <p:cNvSpPr>
            <a:spLocks noGrp="1"/>
          </p:cNvSpPr>
          <p:nvPr>
            <p:ph sz="quarter" idx="13"/>
          </p:nvPr>
        </p:nvSpPr>
        <p:spPr>
          <a:xfrm>
            <a:off x="1499713" y="2244267"/>
            <a:ext cx="10394707" cy="3311189"/>
          </a:xfrm>
        </p:spPr>
        <p:txBody>
          <a:bodyPr anchor="t" anchorCtr="0">
            <a:normAutofit/>
          </a:bodyPr>
          <a:lstStyle/>
          <a:p>
            <a:pPr marL="0" indent="0">
              <a:buNone/>
            </a:pPr>
            <a:r>
              <a:rPr lang="en-US" b="1" cap="none" dirty="0" smtClean="0">
                <a:solidFill>
                  <a:schemeClr val="accent6"/>
                </a:solidFill>
                <a:latin typeface="Consolas" panose="020B0609020204030204" pitchFamily="49" charset="0"/>
                <a:cs typeface="Consolas" panose="020B0609020204030204" pitchFamily="49" charset="0"/>
              </a:rPr>
              <a:t>&lt;script </a:t>
            </a:r>
            <a:r>
              <a:rPr lang="en-US" b="1" cap="none" dirty="0" err="1" smtClean="0">
                <a:solidFill>
                  <a:schemeClr val="accent4"/>
                </a:solidFill>
                <a:latin typeface="Consolas" panose="020B0609020204030204" pitchFamily="49" charset="0"/>
                <a:cs typeface="Consolas" panose="020B0609020204030204" pitchFamily="49" charset="0"/>
              </a:rPr>
              <a:t>async</a:t>
            </a:r>
            <a:r>
              <a:rPr lang="en-US" b="1" cap="none" dirty="0" smtClean="0">
                <a:solidFill>
                  <a:schemeClr val="accent4"/>
                </a:solidFill>
                <a:latin typeface="Consolas" panose="020B0609020204030204" pitchFamily="49" charset="0"/>
                <a:cs typeface="Consolas" panose="020B0609020204030204" pitchFamily="49" charset="0"/>
              </a:rPr>
              <a:t> </a:t>
            </a:r>
            <a:r>
              <a:rPr lang="en-US" b="1" cap="none" dirty="0" err="1" smtClean="0">
                <a:solidFill>
                  <a:schemeClr val="accent4"/>
                </a:solidFill>
                <a:latin typeface="Consolas" panose="020B0609020204030204" pitchFamily="49" charset="0"/>
                <a:cs typeface="Consolas" panose="020B0609020204030204" pitchFamily="49" charset="0"/>
              </a:rPr>
              <a:t>src</a:t>
            </a:r>
            <a:r>
              <a:rPr lang="en-US" b="1" cap="none" dirty="0" smtClean="0">
                <a:solidFill>
                  <a:schemeClr val="accent3"/>
                </a:solidFill>
                <a:latin typeface="Consolas" panose="020B0609020204030204" pitchFamily="49" charset="0"/>
                <a:cs typeface="Consolas" panose="020B0609020204030204" pitchFamily="49" charset="0"/>
              </a:rPr>
              <a:t>="http://3rd-party.com/some.js"</a:t>
            </a:r>
            <a:r>
              <a:rPr lang="en-US" b="1" cap="none" dirty="0" smtClean="0">
                <a:solidFill>
                  <a:schemeClr val="accent6"/>
                </a:solidFill>
                <a:latin typeface="Consolas" panose="020B0609020204030204" pitchFamily="49" charset="0"/>
                <a:cs typeface="Consolas" panose="020B0609020204030204" pitchFamily="49" charset="0"/>
              </a:rPr>
              <a:t>&gt;&lt;/script&gt;</a:t>
            </a:r>
            <a:r>
              <a:rPr lang="en-US" b="1" cap="none" dirty="0" smtClean="0">
                <a:latin typeface="Consolas" panose="020B0609020204030204" pitchFamily="49" charset="0"/>
                <a:cs typeface="Consolas" panose="020B0609020204030204" pitchFamily="49" charset="0"/>
              </a:rPr>
              <a:t> </a:t>
            </a:r>
          </a:p>
          <a:p>
            <a:pPr marL="0" indent="0">
              <a:buNone/>
            </a:pPr>
            <a:endParaRPr lang="en-US" b="1" cap="none" dirty="0" smtClean="0">
              <a:latin typeface="Consolas" panose="020B0609020204030204" pitchFamily="49" charset="0"/>
              <a:cs typeface="Consolas" panose="020B0609020204030204" pitchFamily="49" charset="0"/>
            </a:endParaRPr>
          </a:p>
          <a:p>
            <a:pPr marL="0" indent="0">
              <a:buNone/>
            </a:pPr>
            <a:r>
              <a:rPr lang="en-US" b="1" cap="none" dirty="0" smtClean="0">
                <a:solidFill>
                  <a:schemeClr val="accent6"/>
                </a:solidFill>
                <a:latin typeface="Consolas" panose="020B0609020204030204" pitchFamily="49" charset="0"/>
                <a:cs typeface="Consolas" panose="020B0609020204030204" pitchFamily="49" charset="0"/>
              </a:rPr>
              <a:t>&lt;</a:t>
            </a:r>
            <a:r>
              <a:rPr lang="en-US" b="1" cap="none" dirty="0" err="1" smtClean="0">
                <a:solidFill>
                  <a:schemeClr val="accent6"/>
                </a:solidFill>
                <a:latin typeface="Consolas" panose="020B0609020204030204" pitchFamily="49" charset="0"/>
                <a:cs typeface="Consolas" panose="020B0609020204030204" pitchFamily="49" charset="0"/>
              </a:rPr>
              <a:t>img</a:t>
            </a:r>
            <a:r>
              <a:rPr lang="en-US" b="1" cap="none" dirty="0" smtClean="0">
                <a:solidFill>
                  <a:schemeClr val="accent6"/>
                </a:solidFill>
                <a:latin typeface="Consolas" panose="020B0609020204030204" pitchFamily="49" charset="0"/>
                <a:cs typeface="Consolas" panose="020B0609020204030204" pitchFamily="49" charset="0"/>
              </a:rPr>
              <a:t> </a:t>
            </a:r>
            <a:r>
              <a:rPr lang="en-US" b="1" cap="none" dirty="0" err="1" smtClean="0">
                <a:solidFill>
                  <a:schemeClr val="accent4"/>
                </a:solidFill>
                <a:latin typeface="Consolas" panose="020B0609020204030204" pitchFamily="49" charset="0"/>
                <a:cs typeface="Consolas" panose="020B0609020204030204" pitchFamily="49" charset="0"/>
              </a:rPr>
              <a:t>lazyload</a:t>
            </a:r>
            <a:r>
              <a:rPr lang="en-US" b="1" cap="none" dirty="0" smtClean="0">
                <a:solidFill>
                  <a:schemeClr val="accent3"/>
                </a:solidFill>
                <a:latin typeface="Consolas" panose="020B0609020204030204" pitchFamily="49" charset="0"/>
                <a:cs typeface="Consolas" panose="020B0609020204030204" pitchFamily="49" charset="0"/>
              </a:rPr>
              <a:t>="1"</a:t>
            </a:r>
            <a:r>
              <a:rPr lang="en-US" b="1" cap="none" dirty="0" smtClean="0">
                <a:solidFill>
                  <a:schemeClr val="accent6"/>
                </a:solidFill>
                <a:latin typeface="Consolas" panose="020B0609020204030204" pitchFamily="49" charset="0"/>
                <a:cs typeface="Consolas" panose="020B0609020204030204" pitchFamily="49" charset="0"/>
              </a:rPr>
              <a:t> </a:t>
            </a:r>
            <a:r>
              <a:rPr lang="en-US" b="1" cap="none" dirty="0" err="1" smtClean="0">
                <a:solidFill>
                  <a:schemeClr val="accent4"/>
                </a:solidFill>
                <a:latin typeface="Consolas" panose="020B0609020204030204" pitchFamily="49" charset="0"/>
                <a:cs typeface="Consolas" panose="020B0609020204030204" pitchFamily="49" charset="0"/>
              </a:rPr>
              <a:t>src</a:t>
            </a:r>
            <a:r>
              <a:rPr lang="en-US" b="1" cap="none" dirty="0">
                <a:solidFill>
                  <a:schemeClr val="accent3"/>
                </a:solidFill>
                <a:latin typeface="Consolas" panose="020B0609020204030204" pitchFamily="49" charset="0"/>
                <a:cs typeface="Consolas" panose="020B0609020204030204" pitchFamily="49" charset="0"/>
              </a:rPr>
              <a:t>="http://3rd-party.com/some.js</a:t>
            </a:r>
            <a:r>
              <a:rPr lang="en-US" b="1" cap="none" dirty="0" smtClean="0">
                <a:solidFill>
                  <a:schemeClr val="accent3"/>
                </a:solidFill>
                <a:latin typeface="Consolas" panose="020B0609020204030204" pitchFamily="49" charset="0"/>
                <a:cs typeface="Consolas" panose="020B0609020204030204" pitchFamily="49" charset="0"/>
              </a:rPr>
              <a:t>"</a:t>
            </a:r>
            <a:r>
              <a:rPr lang="en-US" b="1" cap="none" dirty="0" smtClean="0">
                <a:solidFill>
                  <a:schemeClr val="accent6"/>
                </a:solidFill>
                <a:latin typeface="Consolas" panose="020B0609020204030204" pitchFamily="49" charset="0"/>
                <a:cs typeface="Consolas" panose="020B0609020204030204" pitchFamily="49" charset="0"/>
              </a:rPr>
              <a:t>/&gt;</a:t>
            </a:r>
            <a:r>
              <a:rPr lang="en-US" b="1" cap="none" dirty="0" smtClean="0">
                <a:latin typeface="Consolas" panose="020B0609020204030204" pitchFamily="49" charset="0"/>
                <a:cs typeface="Consolas" panose="020B0609020204030204" pitchFamily="49" charset="0"/>
              </a:rPr>
              <a:t> </a:t>
            </a:r>
            <a:endParaRPr lang="en-US" b="1" cap="none" dirty="0">
              <a:latin typeface="Consolas" panose="020B0609020204030204" pitchFamily="49" charset="0"/>
              <a:cs typeface="Consolas" panose="020B0609020204030204" pitchFamily="49" charset="0"/>
            </a:endParaRPr>
          </a:p>
          <a:p>
            <a:pPr marL="0" indent="0">
              <a:buNone/>
            </a:pPr>
            <a:endParaRPr lang="en-US" b="1" cap="none" dirty="0">
              <a:latin typeface="Consolas" panose="020B0609020204030204" pitchFamily="49" charset="0"/>
              <a:cs typeface="Consolas" panose="020B0609020204030204" pitchFamily="49" charset="0"/>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sp>
        <p:nvSpPr>
          <p:cNvPr id="21" name="Rectangle 20"/>
          <p:cNvSpPr/>
          <p:nvPr/>
        </p:nvSpPr>
        <p:spPr>
          <a:xfrm>
            <a:off x="625815" y="2349027"/>
            <a:ext cx="873898" cy="288892"/>
          </a:xfrm>
          <a:prstGeom prst="rect">
            <a:avLst/>
          </a:prstGeom>
          <a:blipFill dpi="0" rotWithShape="1">
            <a:blip r:embed="rId3">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1205345" y="3294185"/>
            <a:ext cx="294368" cy="311096"/>
          </a:xfrm>
          <a:prstGeom prst="rect">
            <a:avLst/>
          </a:prstGeom>
          <a:blipFill dpi="0" rotWithShape="1">
            <a:blip r:embed="rId3">
              <a:alphaModFix amt="25000"/>
            </a:blip>
            <a:srcRect/>
            <a:stretch>
              <a:fillRect l="-196873" t="7138" r="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http://bit.ly/resourcePriorities</a:t>
            </a:r>
          </a:p>
        </p:txBody>
      </p:sp>
    </p:spTree>
    <p:extLst>
      <p:ext uri="{BB962C8B-B14F-4D97-AF65-F5344CB8AC3E}">
        <p14:creationId xmlns:p14="http://schemas.microsoft.com/office/powerpoint/2010/main" val="224711703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prebrowsing</a:t>
            </a:r>
            <a:endParaRPr lang="en-US" dirty="0"/>
          </a:p>
        </p:txBody>
      </p:sp>
      <p:sp>
        <p:nvSpPr>
          <p:cNvPr id="3" name="Content Placeholder 2"/>
          <p:cNvSpPr>
            <a:spLocks noGrp="1"/>
          </p:cNvSpPr>
          <p:nvPr>
            <p:ph sz="quarter" idx="13"/>
          </p:nvPr>
        </p:nvSpPr>
        <p:spPr>
          <a:xfrm>
            <a:off x="1499713" y="2063396"/>
            <a:ext cx="10394707" cy="3311189"/>
          </a:xfrm>
        </p:spPr>
        <p:txBody>
          <a:bodyPr>
            <a:normAutofit/>
          </a:bodyPr>
          <a:lstStyle/>
          <a:p>
            <a:pPr marL="0" indent="0">
              <a:buNone/>
            </a:pPr>
            <a:r>
              <a:rPr lang="en-US" b="1" cap="none" dirty="0" smtClean="0">
                <a:solidFill>
                  <a:schemeClr val="accent6"/>
                </a:solidFill>
                <a:latin typeface="Consolas" panose="020B0609020204030204" pitchFamily="49" charset="0"/>
                <a:cs typeface="Consolas" panose="020B0609020204030204" pitchFamily="49" charset="0"/>
              </a:rPr>
              <a:t>&lt;link </a:t>
            </a:r>
            <a:r>
              <a:rPr lang="en-US" b="1" cap="none" dirty="0" err="1" smtClean="0">
                <a:solidFill>
                  <a:schemeClr val="accent4"/>
                </a:solidFill>
                <a:latin typeface="Consolas" panose="020B0609020204030204" pitchFamily="49" charset="0"/>
                <a:cs typeface="Consolas" panose="020B0609020204030204" pitchFamily="49" charset="0"/>
              </a:rPr>
              <a:t>rel</a:t>
            </a:r>
            <a:r>
              <a:rPr lang="en-US" b="1" cap="none" dirty="0" smtClean="0">
                <a:solidFill>
                  <a:schemeClr val="accent3"/>
                </a:solidFill>
                <a:latin typeface="Consolas" panose="020B0609020204030204" pitchFamily="49" charset="0"/>
                <a:cs typeface="Consolas" panose="020B0609020204030204" pitchFamily="49" charset="0"/>
              </a:rPr>
              <a:t>="</a:t>
            </a:r>
            <a:r>
              <a:rPr lang="en-US" b="1" cap="none" dirty="0" err="1" smtClean="0">
                <a:solidFill>
                  <a:schemeClr val="accent3"/>
                </a:solidFill>
                <a:latin typeface="Consolas" panose="020B0609020204030204" pitchFamily="49" charset="0"/>
                <a:cs typeface="Consolas" panose="020B0609020204030204" pitchFamily="49" charset="0"/>
              </a:rPr>
              <a:t>dns-prefetch</a:t>
            </a:r>
            <a:r>
              <a:rPr lang="en-US" b="1" cap="none" dirty="0" smtClean="0">
                <a:solidFill>
                  <a:schemeClr val="accent3"/>
                </a:solidFill>
                <a:latin typeface="Consolas" panose="020B0609020204030204" pitchFamily="49" charset="0"/>
                <a:cs typeface="Consolas" panose="020B0609020204030204" pitchFamily="49" charset="0"/>
              </a:rPr>
              <a:t>"</a:t>
            </a:r>
            <a:r>
              <a:rPr lang="en-US" b="1" cap="none" dirty="0" smtClean="0">
                <a:latin typeface="Consolas" panose="020B0609020204030204" pitchFamily="49" charset="0"/>
                <a:cs typeface="Consolas" panose="020B0609020204030204" pitchFamily="49" charset="0"/>
              </a:rPr>
              <a:t> </a:t>
            </a:r>
            <a:r>
              <a:rPr lang="en-US" b="1" cap="none" dirty="0" err="1" smtClean="0">
                <a:solidFill>
                  <a:schemeClr val="accent4"/>
                </a:solidFill>
                <a:latin typeface="Consolas" panose="020B0609020204030204" pitchFamily="49" charset="0"/>
                <a:cs typeface="Consolas" panose="020B0609020204030204" pitchFamily="49" charset="0"/>
              </a:rPr>
              <a:t>href</a:t>
            </a:r>
            <a:r>
              <a:rPr lang="en-US" b="1" cap="none" dirty="0" smtClean="0">
                <a:solidFill>
                  <a:schemeClr val="accent3"/>
                </a:solidFill>
                <a:latin typeface="Consolas" panose="020B0609020204030204" pitchFamily="49" charset="0"/>
                <a:cs typeface="Consolas" panose="020B0609020204030204" pitchFamily="49" charset="0"/>
              </a:rPr>
              <a:t>="domain.com"</a:t>
            </a:r>
            <a:r>
              <a:rPr lang="en-US" b="1" cap="none" dirty="0" smtClean="0">
                <a:solidFill>
                  <a:schemeClr val="accent6"/>
                </a:solidFill>
                <a:latin typeface="Consolas" panose="020B0609020204030204" pitchFamily="49" charset="0"/>
                <a:cs typeface="Consolas" panose="020B0609020204030204" pitchFamily="49" charset="0"/>
              </a:rPr>
              <a:t>&gt;</a:t>
            </a:r>
            <a:r>
              <a:rPr lang="en-US" b="1" cap="none" dirty="0" smtClean="0">
                <a:latin typeface="Consolas" panose="020B0609020204030204" pitchFamily="49" charset="0"/>
                <a:cs typeface="Consolas" panose="020B0609020204030204" pitchFamily="49" charset="0"/>
              </a:rPr>
              <a:t> </a:t>
            </a:r>
          </a:p>
          <a:p>
            <a:pPr marL="0" indent="0">
              <a:buNone/>
            </a:pPr>
            <a:endParaRPr lang="en-US" b="1" cap="none" dirty="0" smtClean="0">
              <a:solidFill>
                <a:schemeClr val="accent6"/>
              </a:solidFill>
              <a:latin typeface="Consolas" panose="020B0609020204030204" pitchFamily="49" charset="0"/>
              <a:cs typeface="Consolas" panose="020B0609020204030204" pitchFamily="49" charset="0"/>
            </a:endParaRPr>
          </a:p>
          <a:p>
            <a:pPr marL="0" indent="0">
              <a:buNone/>
            </a:pPr>
            <a:r>
              <a:rPr lang="en-US" b="1" cap="none" dirty="0" smtClean="0">
                <a:solidFill>
                  <a:schemeClr val="accent6"/>
                </a:solidFill>
                <a:latin typeface="Consolas" panose="020B0609020204030204" pitchFamily="49" charset="0"/>
                <a:cs typeface="Consolas" panose="020B0609020204030204" pitchFamily="49" charset="0"/>
              </a:rPr>
              <a:t>&lt;</a:t>
            </a:r>
            <a:r>
              <a:rPr lang="en-US" b="1" cap="none" dirty="0">
                <a:solidFill>
                  <a:schemeClr val="accent6"/>
                </a:solidFill>
                <a:latin typeface="Consolas" panose="020B0609020204030204" pitchFamily="49" charset="0"/>
                <a:cs typeface="Consolas" panose="020B0609020204030204" pitchFamily="49" charset="0"/>
              </a:rPr>
              <a:t>link </a:t>
            </a:r>
            <a:r>
              <a:rPr lang="en-US" b="1" cap="none" dirty="0" err="1">
                <a:solidFill>
                  <a:schemeClr val="accent4"/>
                </a:solidFill>
                <a:latin typeface="Consolas" panose="020B0609020204030204" pitchFamily="49" charset="0"/>
                <a:cs typeface="Consolas" panose="020B0609020204030204" pitchFamily="49" charset="0"/>
              </a:rPr>
              <a:t>rel</a:t>
            </a:r>
            <a:r>
              <a:rPr lang="en-US" b="1" cap="none" dirty="0" smtClean="0">
                <a:solidFill>
                  <a:schemeClr val="accent3"/>
                </a:solidFill>
                <a:latin typeface="Consolas" panose="020B0609020204030204" pitchFamily="49" charset="0"/>
                <a:cs typeface="Consolas" panose="020B0609020204030204" pitchFamily="49" charset="0"/>
              </a:rPr>
              <a:t>="</a:t>
            </a:r>
            <a:r>
              <a:rPr lang="en-US" b="1" cap="none" dirty="0" err="1" smtClean="0">
                <a:solidFill>
                  <a:schemeClr val="accent3"/>
                </a:solidFill>
                <a:latin typeface="Consolas" panose="020B0609020204030204" pitchFamily="49" charset="0"/>
                <a:cs typeface="Consolas" panose="020B0609020204030204" pitchFamily="49" charset="0"/>
              </a:rPr>
              <a:t>prefetch</a:t>
            </a:r>
            <a:r>
              <a:rPr lang="en-US" b="1" cap="none" dirty="0">
                <a:solidFill>
                  <a:schemeClr val="accent3"/>
                </a:solidFill>
                <a:latin typeface="Consolas" panose="020B0609020204030204" pitchFamily="49" charset="0"/>
                <a:cs typeface="Consolas" panose="020B0609020204030204" pitchFamily="49" charset="0"/>
              </a:rPr>
              <a:t>"</a:t>
            </a:r>
            <a:r>
              <a:rPr lang="en-US" b="1" cap="none" dirty="0">
                <a:latin typeface="Consolas" panose="020B0609020204030204" pitchFamily="49" charset="0"/>
                <a:cs typeface="Consolas" panose="020B0609020204030204" pitchFamily="49" charset="0"/>
              </a:rPr>
              <a:t> </a:t>
            </a:r>
            <a:r>
              <a:rPr lang="en-US" b="1" cap="none" dirty="0" err="1">
                <a:solidFill>
                  <a:schemeClr val="accent4"/>
                </a:solidFill>
                <a:latin typeface="Consolas" panose="020B0609020204030204" pitchFamily="49" charset="0"/>
                <a:cs typeface="Consolas" panose="020B0609020204030204" pitchFamily="49" charset="0"/>
              </a:rPr>
              <a:t>href</a:t>
            </a:r>
            <a:r>
              <a:rPr lang="en-US" b="1" cap="none" dirty="0" smtClean="0">
                <a:solidFill>
                  <a:schemeClr val="accent3"/>
                </a:solidFill>
                <a:latin typeface="Consolas" panose="020B0609020204030204" pitchFamily="49" charset="0"/>
                <a:cs typeface="Consolas" panose="020B0609020204030204" pitchFamily="49" charset="0"/>
              </a:rPr>
              <a:t>="http://domain.com/</a:t>
            </a:r>
            <a:r>
              <a:rPr lang="en-US" b="1" cap="none" dirty="0" err="1" smtClean="0">
                <a:solidFill>
                  <a:schemeClr val="accent3"/>
                </a:solidFill>
                <a:latin typeface="Consolas" panose="020B0609020204030204" pitchFamily="49" charset="0"/>
                <a:cs typeface="Consolas" panose="020B0609020204030204" pitchFamily="49" charset="0"/>
              </a:rPr>
              <a:t>asset.ext</a:t>
            </a:r>
            <a:r>
              <a:rPr lang="en-US" b="1" cap="none" dirty="0" smtClean="0">
                <a:solidFill>
                  <a:schemeClr val="accent3"/>
                </a:solidFill>
                <a:latin typeface="Consolas" panose="020B0609020204030204" pitchFamily="49" charset="0"/>
                <a:cs typeface="Consolas" panose="020B0609020204030204" pitchFamily="49" charset="0"/>
              </a:rPr>
              <a:t>"</a:t>
            </a:r>
            <a:r>
              <a:rPr lang="en-US" b="1" cap="none" dirty="0" smtClean="0">
                <a:solidFill>
                  <a:schemeClr val="accent6"/>
                </a:solidFill>
                <a:latin typeface="Consolas" panose="020B0609020204030204" pitchFamily="49" charset="0"/>
                <a:cs typeface="Consolas" panose="020B0609020204030204" pitchFamily="49" charset="0"/>
              </a:rPr>
              <a:t>&gt;</a:t>
            </a:r>
            <a:r>
              <a:rPr lang="en-US" b="1" cap="none" dirty="0" smtClean="0">
                <a:latin typeface="Consolas" panose="020B0609020204030204" pitchFamily="49" charset="0"/>
                <a:cs typeface="Consolas" panose="020B0609020204030204" pitchFamily="49" charset="0"/>
              </a:rPr>
              <a:t> </a:t>
            </a:r>
          </a:p>
          <a:p>
            <a:pPr marL="0" indent="0">
              <a:buNone/>
            </a:pPr>
            <a:endParaRPr lang="en-US" b="1" cap="none" dirty="0" smtClean="0">
              <a:solidFill>
                <a:schemeClr val="accent6"/>
              </a:solidFill>
              <a:latin typeface="Consolas" panose="020B0609020204030204" pitchFamily="49" charset="0"/>
              <a:cs typeface="Consolas" panose="020B0609020204030204" pitchFamily="49" charset="0"/>
            </a:endParaRPr>
          </a:p>
          <a:p>
            <a:pPr marL="0" indent="0">
              <a:buNone/>
            </a:pPr>
            <a:r>
              <a:rPr lang="en-US" b="1" cap="none" dirty="0" smtClean="0">
                <a:solidFill>
                  <a:schemeClr val="accent6"/>
                </a:solidFill>
                <a:latin typeface="Consolas" panose="020B0609020204030204" pitchFamily="49" charset="0"/>
                <a:cs typeface="Consolas" panose="020B0609020204030204" pitchFamily="49" charset="0"/>
              </a:rPr>
              <a:t>&lt;</a:t>
            </a:r>
            <a:r>
              <a:rPr lang="en-US" b="1" cap="none" dirty="0">
                <a:solidFill>
                  <a:schemeClr val="accent6"/>
                </a:solidFill>
                <a:latin typeface="Consolas" panose="020B0609020204030204" pitchFamily="49" charset="0"/>
                <a:cs typeface="Consolas" panose="020B0609020204030204" pitchFamily="49" charset="0"/>
              </a:rPr>
              <a:t>link </a:t>
            </a:r>
            <a:r>
              <a:rPr lang="en-US" b="1" cap="none" dirty="0" err="1">
                <a:solidFill>
                  <a:schemeClr val="accent4"/>
                </a:solidFill>
                <a:latin typeface="Consolas" panose="020B0609020204030204" pitchFamily="49" charset="0"/>
                <a:cs typeface="Consolas" panose="020B0609020204030204" pitchFamily="49" charset="0"/>
              </a:rPr>
              <a:t>rel</a:t>
            </a:r>
            <a:r>
              <a:rPr lang="en-US" b="1" cap="none" dirty="0">
                <a:solidFill>
                  <a:schemeClr val="accent3"/>
                </a:solidFill>
                <a:latin typeface="Consolas" panose="020B0609020204030204" pitchFamily="49" charset="0"/>
                <a:cs typeface="Consolas" panose="020B0609020204030204" pitchFamily="49" charset="0"/>
              </a:rPr>
              <a:t>="</a:t>
            </a:r>
            <a:r>
              <a:rPr lang="en-US" b="1" cap="none" dirty="0" err="1" smtClean="0">
                <a:solidFill>
                  <a:schemeClr val="accent3"/>
                </a:solidFill>
                <a:latin typeface="Consolas" panose="020B0609020204030204" pitchFamily="49" charset="0"/>
                <a:cs typeface="Consolas" panose="020B0609020204030204" pitchFamily="49" charset="0"/>
              </a:rPr>
              <a:t>prerender</a:t>
            </a:r>
            <a:r>
              <a:rPr lang="en-US" b="1" cap="none" dirty="0" smtClean="0">
                <a:solidFill>
                  <a:schemeClr val="accent3"/>
                </a:solidFill>
                <a:latin typeface="Consolas" panose="020B0609020204030204" pitchFamily="49" charset="0"/>
                <a:cs typeface="Consolas" panose="020B0609020204030204" pitchFamily="49" charset="0"/>
              </a:rPr>
              <a:t>"</a:t>
            </a:r>
            <a:r>
              <a:rPr lang="en-US" b="1" cap="none" dirty="0" smtClean="0">
                <a:latin typeface="Consolas" panose="020B0609020204030204" pitchFamily="49" charset="0"/>
                <a:cs typeface="Consolas" panose="020B0609020204030204" pitchFamily="49" charset="0"/>
              </a:rPr>
              <a:t> </a:t>
            </a:r>
            <a:r>
              <a:rPr lang="en-US" b="1" cap="none" dirty="0" err="1">
                <a:solidFill>
                  <a:schemeClr val="accent4"/>
                </a:solidFill>
                <a:latin typeface="Consolas" panose="020B0609020204030204" pitchFamily="49" charset="0"/>
                <a:cs typeface="Consolas" panose="020B0609020204030204" pitchFamily="49" charset="0"/>
              </a:rPr>
              <a:t>href</a:t>
            </a:r>
            <a:r>
              <a:rPr lang="en-US" b="1" cap="none" dirty="0">
                <a:solidFill>
                  <a:schemeClr val="accent3"/>
                </a:solidFill>
                <a:latin typeface="Consolas" panose="020B0609020204030204" pitchFamily="49" charset="0"/>
                <a:cs typeface="Consolas" panose="020B0609020204030204" pitchFamily="49" charset="0"/>
              </a:rPr>
              <a:t>="http://domain.com</a:t>
            </a:r>
            <a:r>
              <a:rPr lang="en-US" b="1" cap="none" dirty="0" smtClean="0">
                <a:solidFill>
                  <a:schemeClr val="accent3"/>
                </a:solidFill>
                <a:latin typeface="Consolas" panose="020B0609020204030204" pitchFamily="49" charset="0"/>
                <a:cs typeface="Consolas" panose="020B0609020204030204" pitchFamily="49" charset="0"/>
              </a:rPr>
              <a:t>/"</a:t>
            </a:r>
            <a:r>
              <a:rPr lang="en-US" b="1" cap="none" dirty="0" smtClean="0">
                <a:solidFill>
                  <a:schemeClr val="accent6"/>
                </a:solidFill>
                <a:latin typeface="Consolas" panose="020B0609020204030204" pitchFamily="49" charset="0"/>
                <a:cs typeface="Consolas" panose="020B0609020204030204" pitchFamily="49" charset="0"/>
              </a:rPr>
              <a:t>&gt;</a:t>
            </a:r>
            <a:r>
              <a:rPr lang="en-US" b="1" cap="none" dirty="0" smtClean="0">
                <a:latin typeface="Consolas" panose="020B0609020204030204" pitchFamily="49" charset="0"/>
                <a:cs typeface="Consolas" panose="020B0609020204030204" pitchFamily="49" charset="0"/>
              </a:rPr>
              <a:t> </a:t>
            </a:r>
          </a:p>
          <a:p>
            <a:pPr marL="0" indent="0">
              <a:buNone/>
            </a:pPr>
            <a:endParaRPr lang="en-US" b="1" cap="none" dirty="0">
              <a:latin typeface="Consolas" panose="020B0609020204030204" pitchFamily="49" charset="0"/>
              <a:cs typeface="Consolas" panose="020B0609020204030204" pitchFamily="49" charset="0"/>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sp>
        <p:nvSpPr>
          <p:cNvPr id="21" name="Rectangle 20"/>
          <p:cNvSpPr/>
          <p:nvPr/>
        </p:nvSpPr>
        <p:spPr>
          <a:xfrm>
            <a:off x="625815" y="2349027"/>
            <a:ext cx="873898" cy="288892"/>
          </a:xfrm>
          <a:prstGeom prst="rect">
            <a:avLst/>
          </a:prstGeom>
          <a:blipFill dpi="0" rotWithShape="1">
            <a:blip r:embed="rId3">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625815" y="3333410"/>
            <a:ext cx="873898" cy="288892"/>
          </a:xfrm>
          <a:prstGeom prst="rect">
            <a:avLst/>
          </a:prstGeom>
          <a:blipFill dpi="0" rotWithShape="1">
            <a:blip r:embed="rId3">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914399" y="4327841"/>
            <a:ext cx="585313" cy="288892"/>
          </a:xfrm>
          <a:prstGeom prst="rect">
            <a:avLst/>
          </a:prstGeom>
          <a:blipFill dpi="0" rotWithShape="1">
            <a:blip r:embed="rId3">
              <a:alphaModFix amt="25000"/>
            </a:blip>
            <a:srcRect/>
            <a:stretch>
              <a:fillRect l="-49304"/>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http://bit.ly/prebrowsing</a:t>
            </a:r>
          </a:p>
        </p:txBody>
      </p:sp>
    </p:spTree>
    <p:extLst>
      <p:ext uri="{BB962C8B-B14F-4D97-AF65-F5344CB8AC3E}">
        <p14:creationId xmlns:p14="http://schemas.microsoft.com/office/powerpoint/2010/main" val="1847807264"/>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Main Event">
  <a:themeElements>
    <a:clrScheme name="Main Event">
      <a:dk1>
        <a:sysClr val="windowText" lastClr="000000"/>
      </a:dk1>
      <a:lt1>
        <a:sysClr val="window" lastClr="FFFFFF"/>
      </a:lt1>
      <a:dk2>
        <a:srgbClr val="424242"/>
      </a:dk2>
      <a:lt2>
        <a:srgbClr val="C8C8C8"/>
      </a:lt2>
      <a:accent1>
        <a:srgbClr val="B80E0F"/>
      </a:accent1>
      <a:accent2>
        <a:srgbClr val="A6987D"/>
      </a:accent2>
      <a:accent3>
        <a:srgbClr val="7F9A71"/>
      </a:accent3>
      <a:accent4>
        <a:srgbClr val="64969F"/>
      </a:accent4>
      <a:accent5>
        <a:srgbClr val="9B75B2"/>
      </a:accent5>
      <a:accent6>
        <a:srgbClr val="80737A"/>
      </a:accent6>
      <a:hlink>
        <a:srgbClr val="F21213"/>
      </a:hlink>
      <a:folHlink>
        <a:srgbClr val="B6A394"/>
      </a:folHlink>
    </a:clrScheme>
    <a:fontScheme name="Main Event">
      <a:majorFont>
        <a:latin typeface="Impact" panose="020B080603090205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Impact" panose="020B080603090205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in Event">
      <a:fillStyleLst>
        <a:solidFill>
          <a:schemeClr val="phClr"/>
        </a:solidFill>
        <a:solidFill>
          <a:schemeClr val="phClr">
            <a:tint val="69000"/>
            <a:satMod val="105000"/>
            <a:lumMod val="110000"/>
          </a:schemeClr>
        </a:solidFill>
        <a:blipFill>
          <a:blip xmlns:r="http://schemas.openxmlformats.org/officeDocument/2006/relationships" r:embed="rId1">
            <a:duotone>
              <a:schemeClr val="phClr">
                <a:shade val="88000"/>
                <a:lumMod val="88000"/>
              </a:schemeClr>
              <a:schemeClr val="phClr"/>
            </a:duotone>
          </a:blip>
          <a:tile tx="0" ty="0" sx="100000" sy="100000" flip="none" algn="tl"/>
        </a:blipFill>
      </a:fillStyleLst>
      <a:lnStyleLst>
        <a:ln w="9525" cap="flat" cmpd="sng" algn="ctr">
          <a:solidFill>
            <a:schemeClr val="phClr">
              <a:shade val="60000"/>
            </a:scheme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25400" dist="127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88000"/>
              </a:schemeClr>
            </a:gs>
          </a:gsLst>
          <a:lin ang="5400000" scaled="0"/>
        </a:gradFill>
        <a:blipFill>
          <a:blip xmlns:r="http://schemas.openxmlformats.org/officeDocument/2006/relationships" r:embed="rId2">
            <a:duotone>
              <a:schemeClr val="phClr">
                <a:shade val="48000"/>
                <a:satMod val="110000"/>
                <a:lumMod val="40000"/>
              </a:schemeClr>
              <a:schemeClr val="phClr">
                <a:tint val="90000"/>
                <a:lumMod val="106000"/>
              </a:schemeClr>
            </a:duotone>
          </a:blip>
          <a:stretch/>
        </a:blipFill>
      </a:bgFillStyleLst>
    </a:fmtScheme>
  </a:themeElements>
  <a:objectDefaults/>
  <a:extraClrSchemeLst/>
  <a:extLst>
    <a:ext uri="{05A4C25C-085E-4340-85A3-A5531E510DB2}">
      <thm15:themeFamily xmlns:thm15="http://schemas.microsoft.com/office/thememl/2012/main" name="Main Event" id="{AC372BB4-D83D-411E-B849-B641926BA760}" vid="{F1EFBDE3-1A95-4E3D-81AD-1F53D65BEA0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TC104033927[[fn=Main Event]]</Template>
  <TotalTime>6575</TotalTime>
  <Words>3677</Words>
  <Application>Microsoft Office PowerPoint</Application>
  <PresentationFormat>Widescreen</PresentationFormat>
  <Paragraphs>530</Paragraphs>
  <Slides>34</Slides>
  <Notes>34</Notes>
  <HiddenSlides>0</HiddenSlides>
  <MMClips>2</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34</vt:i4>
      </vt:variant>
    </vt:vector>
  </HeadingPairs>
  <TitlesOfParts>
    <vt:vector size="42" baseType="lpstr">
      <vt:lpstr>Arial</vt:lpstr>
      <vt:lpstr>Calibri</vt:lpstr>
      <vt:lpstr>Consolas</vt:lpstr>
      <vt:lpstr>FontAwesome</vt:lpstr>
      <vt:lpstr>Impact</vt:lpstr>
      <vt:lpstr>Segoe UI Light</vt:lpstr>
      <vt:lpstr>Verdana</vt:lpstr>
      <vt:lpstr>Main Event</vt:lpstr>
      <vt:lpstr>Full Stack Web Performance</vt:lpstr>
      <vt:lpstr>Full Stack Web Performance</vt:lpstr>
      <vt:lpstr>Why  #perfmatters</vt:lpstr>
      <vt:lpstr>PowerPoint Presentation</vt:lpstr>
      <vt:lpstr>PowerPoint Presentation</vt:lpstr>
      <vt:lpstr>Attack Plan</vt:lpstr>
      <vt:lpstr>NETWORK</vt:lpstr>
      <vt:lpstr>&lt;script async&gt; + &lt;img lazyload&gt;</vt:lpstr>
      <vt:lpstr>prebrowsing</vt:lpstr>
      <vt:lpstr>Network</vt:lpstr>
      <vt:lpstr>Server</vt:lpstr>
      <vt:lpstr>PowerPoint Presentation</vt:lpstr>
      <vt:lpstr>Server</vt:lpstr>
      <vt:lpstr>Compute</vt:lpstr>
      <vt:lpstr>Compute</vt:lpstr>
      <vt:lpstr>Frame Rate</vt:lpstr>
      <vt:lpstr>PowerPoint Presentation</vt:lpstr>
      <vt:lpstr>PowerPoint Presentation</vt:lpstr>
      <vt:lpstr>PowerPoint Presentation</vt:lpstr>
      <vt:lpstr>PowerPoint Presentation</vt:lpstr>
      <vt:lpstr>Request Animation Frame</vt:lpstr>
      <vt:lpstr>Layout Thrashing</vt:lpstr>
      <vt:lpstr>Layout Thrashing</vt:lpstr>
      <vt:lpstr>Render</vt:lpstr>
      <vt:lpstr>Layer Promotion</vt:lpstr>
      <vt:lpstr>Cause + Effect</vt:lpstr>
      <vt:lpstr>Perception</vt:lpstr>
      <vt:lpstr>PowerPoint Presentation</vt:lpstr>
      <vt:lpstr>PowerPoint Presentation</vt:lpstr>
      <vt:lpstr>PowerPoint Presentation</vt:lpstr>
      <vt:lpstr>Resources</vt:lpstr>
      <vt:lpstr>PowerPoint Presentation</vt:lpstr>
      <vt:lpstr>Bonus! - Tools</vt:lpstr>
      <vt:lpstr>Questions?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Full Stack Web Performance</dc:title>
  <dc:creator>Nik Molnar</dc:creator>
  <cp:lastModifiedBy>Nik Molnar</cp:lastModifiedBy>
  <cp:revision>311</cp:revision>
  <cp:lastPrinted>2014-02-24T22:46:08Z</cp:lastPrinted>
  <dcterms:created xsi:type="dcterms:W3CDTF">2014-01-28T15:39:00Z</dcterms:created>
  <dcterms:modified xsi:type="dcterms:W3CDTF">2014-05-03T19:59:13Z</dcterms:modified>
</cp:coreProperties>
</file>

<file path=docProps/thumbnail.jpeg>
</file>